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5"/>
  </p:notesMasterIdLst>
  <p:sldIdLst>
    <p:sldId id="256" r:id="rId4"/>
    <p:sldId id="262" r:id="rId5"/>
    <p:sldId id="265" r:id="rId6"/>
    <p:sldId id="258" r:id="rId7"/>
    <p:sldId id="266" r:id="rId8"/>
    <p:sldId id="269" r:id="rId9"/>
    <p:sldId id="259" r:id="rId10"/>
    <p:sldId id="260" r:id="rId11"/>
    <p:sldId id="261" r:id="rId12"/>
    <p:sldId id="267" r:id="rId13"/>
    <p:sldId id="270" r:id="rId14"/>
  </p:sldIdLst>
  <p:sldSz cx="9144000" cy="6858000" type="screen4x3"/>
  <p:notesSz cx="7559675" cy="106918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PlaceHolder 1"/>
          <p:cNvSpPr>
            <a:spLocks noGrp="1" noRot="1" noChangeAspect="1"/>
          </p:cNvSpPr>
          <p:nvPr>
            <p:ph type="sldImg"/>
          </p:nvPr>
        </p:nvSpPr>
        <p:spPr>
          <a:xfrm>
            <a:off x="1107000" y="812520"/>
            <a:ext cx="5345280" cy="4008960"/>
          </a:xfrm>
          <a:prstGeom prst="rect">
            <a:avLst/>
          </a:prstGeom>
        </p:spPr>
        <p:txBody>
          <a:bodyPr lIns="0" tIns="0" rIns="0" bIns="0" anchor="ctr">
            <a:noAutofit/>
          </a:bodyPr>
          <a:lstStyle/>
          <a:p>
            <a:pPr algn="ctr"/>
            <a:r>
              <a:rPr lang="nl-NL" sz="4400" b="0" strike="noStrike" spc="-1">
                <a:latin typeface="Arial"/>
              </a:rPr>
              <a:t>Klik om de dia te verplaatsen</a:t>
            </a:r>
          </a:p>
        </p:txBody>
      </p:sp>
      <p:sp>
        <p:nvSpPr>
          <p:cNvPr id="121" name="PlaceHolder 2"/>
          <p:cNvSpPr>
            <a:spLocks noGrp="1"/>
          </p:cNvSpPr>
          <p:nvPr>
            <p:ph type="body"/>
          </p:nvPr>
        </p:nvSpPr>
        <p:spPr>
          <a:xfrm>
            <a:off x="756000" y="5078520"/>
            <a:ext cx="6047640" cy="4811040"/>
          </a:xfrm>
          <a:prstGeom prst="rect">
            <a:avLst/>
          </a:prstGeom>
        </p:spPr>
        <p:txBody>
          <a:bodyPr lIns="0" tIns="0" rIns="0" bIns="0">
            <a:noAutofit/>
          </a:bodyPr>
          <a:lstStyle/>
          <a:p>
            <a:r>
              <a:rPr lang="nl-NL" sz="2000" b="0" strike="noStrike" spc="-1">
                <a:latin typeface="Arial"/>
              </a:rPr>
              <a:t>Klik om het formaat van de notities te bewerken</a:t>
            </a:r>
          </a:p>
        </p:txBody>
      </p:sp>
      <p:sp>
        <p:nvSpPr>
          <p:cNvPr id="122" name="PlaceHolder 3"/>
          <p:cNvSpPr>
            <a:spLocks noGrp="1"/>
          </p:cNvSpPr>
          <p:nvPr>
            <p:ph type="hdr"/>
          </p:nvPr>
        </p:nvSpPr>
        <p:spPr>
          <a:xfrm>
            <a:off x="0" y="0"/>
            <a:ext cx="3280680" cy="534240"/>
          </a:xfrm>
          <a:prstGeom prst="rect">
            <a:avLst/>
          </a:prstGeom>
        </p:spPr>
        <p:txBody>
          <a:bodyPr lIns="0" tIns="0" rIns="0" bIns="0">
            <a:noAutofit/>
          </a:bodyPr>
          <a:lstStyle/>
          <a:p>
            <a:r>
              <a:rPr lang="nl-NL" sz="1400" b="0" strike="noStrike" spc="-1">
                <a:latin typeface="Times New Roman"/>
              </a:rPr>
              <a:t> </a:t>
            </a:r>
          </a:p>
        </p:txBody>
      </p:sp>
      <p:sp>
        <p:nvSpPr>
          <p:cNvPr id="123"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nl-NL" sz="1400" b="0" strike="noStrike" spc="-1">
                <a:latin typeface="Times New Roman"/>
              </a:rPr>
              <a:t> </a:t>
            </a:r>
          </a:p>
        </p:txBody>
      </p:sp>
      <p:sp>
        <p:nvSpPr>
          <p:cNvPr id="124" name="PlaceHolder 5"/>
          <p:cNvSpPr>
            <a:spLocks noGrp="1"/>
          </p:cNvSpPr>
          <p:nvPr>
            <p:ph type="ftr"/>
          </p:nvPr>
        </p:nvSpPr>
        <p:spPr>
          <a:xfrm>
            <a:off x="0" y="10157400"/>
            <a:ext cx="3280680" cy="534240"/>
          </a:xfrm>
          <a:prstGeom prst="rect">
            <a:avLst/>
          </a:prstGeom>
        </p:spPr>
        <p:txBody>
          <a:bodyPr lIns="0" tIns="0" rIns="0" bIns="0" anchor="b">
            <a:noAutofit/>
          </a:bodyPr>
          <a:lstStyle/>
          <a:p>
            <a:r>
              <a:rPr lang="nl-NL" sz="1400" b="0" strike="noStrike" spc="-1">
                <a:latin typeface="Times New Roman"/>
              </a:rPr>
              <a:t> </a:t>
            </a:r>
          </a:p>
        </p:txBody>
      </p:sp>
      <p:sp>
        <p:nvSpPr>
          <p:cNvPr id="125"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F4ADE6B-FB9F-412D-AD42-8784E549C9A4}" type="slidenum">
              <a:rPr lang="nl-NL" sz="1400" b="0" strike="noStrike" spc="-1">
                <a:latin typeface="Times New Roman"/>
              </a:rPr>
              <a:t>‹nr.›</a:t>
            </a:fld>
            <a:endParaRPr lang="nl-NL"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C9C82884-A295-4E93-9F0B-E115A147A1E2}" type="slidenum">
              <a:rPr lang="nl-NL" sz="1400" b="0" strike="noStrike" spc="-1">
                <a:solidFill>
                  <a:srgbClr val="000000"/>
                </a:solidFill>
                <a:latin typeface="Times New Roman"/>
                <a:ea typeface="Tahoma"/>
              </a:rPr>
              <a:t>2</a:t>
            </a:fld>
            <a:endParaRPr lang="nl-NL" sz="1400" b="0" strike="noStrike" spc="-1">
              <a:latin typeface="Arial"/>
            </a:endParaRPr>
          </a:p>
        </p:txBody>
      </p:sp>
      <p:sp>
        <p:nvSpPr>
          <p:cNvPr id="147" name="CustomShape 2"/>
          <p:cNvSpPr/>
          <p:nvPr/>
        </p:nvSpPr>
        <p:spPr>
          <a:xfrm>
            <a:off x="4280040" y="10495080"/>
            <a:ext cx="3278520" cy="195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51D0598-AF0E-4E8D-B50B-465F25FE5CF1}" type="slidenum">
              <a:rPr lang="nl-NL" sz="1400" b="0" strike="noStrike" spc="-1">
                <a:solidFill>
                  <a:srgbClr val="000000"/>
                </a:solidFill>
                <a:latin typeface="Times New Roman"/>
                <a:ea typeface="DejaVu LGC Sans"/>
              </a:rPr>
              <a:t>2</a:t>
            </a:fld>
            <a:endParaRPr lang="nl-NL" sz="1400" b="0" strike="noStrike" spc="-1">
              <a:latin typeface="Arial"/>
            </a:endParaRPr>
          </a:p>
        </p:txBody>
      </p:sp>
      <p:sp>
        <p:nvSpPr>
          <p:cNvPr id="148" name="PlaceHolder 3"/>
          <p:cNvSpPr>
            <a:spLocks noGrp="1" noRot="1" noChangeAspect="1"/>
          </p:cNvSpPr>
          <p:nvPr>
            <p:ph type="sldImg"/>
          </p:nvPr>
        </p:nvSpPr>
        <p:spPr>
          <a:xfrm>
            <a:off x="1109663" y="814388"/>
            <a:ext cx="5338762" cy="4003675"/>
          </a:xfrm>
          <a:prstGeom prst="rect">
            <a:avLst/>
          </a:prstGeom>
        </p:spPr>
      </p:sp>
      <p:sp>
        <p:nvSpPr>
          <p:cNvPr id="149" name="CustomShape 4"/>
          <p:cNvSpPr/>
          <p:nvPr/>
        </p:nvSpPr>
        <p:spPr>
          <a:xfrm>
            <a:off x="755640" y="5078520"/>
            <a:ext cx="6047640" cy="1968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nSpc>
                <a:spcPct val="100000"/>
              </a:lnSpc>
              <a:spcBef>
                <a:spcPts val="451"/>
              </a:spcBef>
            </a:pPr>
            <a:r>
              <a:rPr lang="nl-NL" sz="1400" b="0" strike="noStrike" spc="-1">
                <a:solidFill>
                  <a:srgbClr val="000000"/>
                </a:solidFill>
                <a:latin typeface="Arial"/>
                <a:ea typeface="DejaVu LGC Sans"/>
              </a:rPr>
              <a:t>Wij zijn een professionele organisatie die duizenden vrijwilligers heeft. Deze vrijwilligers doen de kern van ons werk, asielzoekers en vluchtelingen bijstaan en ervoor proberen te zorgen dat wie er bescherming nodig heeft dit ook krijgt. Meer dan 6.000 vrijwilligers door heel Nederland werkzaam.  </a:t>
            </a:r>
            <a:endParaRPr lang="nl-NL" sz="1400" b="0" strike="noStrike" spc="-1">
              <a:latin typeface="Arial"/>
            </a:endParaRPr>
          </a:p>
          <a:p>
            <a:pPr>
              <a:lnSpc>
                <a:spcPct val="100000"/>
              </a:lnSpc>
              <a:spcBef>
                <a:spcPts val="451"/>
              </a:spcBef>
            </a:pPr>
            <a:r>
              <a:rPr lang="nl-NL" sz="1400" b="0" strike="noStrike" spc="-1">
                <a:solidFill>
                  <a:srgbClr val="000000"/>
                </a:solidFill>
                <a:latin typeface="Arial"/>
                <a:ea typeface="DejaVu LGC Sans"/>
              </a:rPr>
              <a:t>Daarnaast hebben wij ook nog duizenden donateurs die ons werk steunen.</a:t>
            </a:r>
            <a:endParaRPr lang="nl-NL" sz="1400" b="0" strike="noStrike" spc="-1">
              <a:latin typeface="Arial"/>
            </a:endParaRPr>
          </a:p>
          <a:p>
            <a:pPr>
              <a:lnSpc>
                <a:spcPct val="100000"/>
              </a:lnSpc>
              <a:spcBef>
                <a:spcPts val="451"/>
              </a:spcBef>
            </a:pPr>
            <a:r>
              <a:rPr lang="nl-NL" sz="1400" b="0" strike="noStrike" spc="-1">
                <a:solidFill>
                  <a:srgbClr val="000000"/>
                </a:solidFill>
                <a:latin typeface="Arial"/>
                <a:ea typeface="DejaVu LGC Sans"/>
              </a:rPr>
              <a:t>Het bijzondere van VWN is ook dat we er tijdens het hele traject zijn, van de asielaanvraag tot en met het opbouwen van een nieuw leven in Nederland</a:t>
            </a:r>
            <a:endParaRPr lang="nl-NL" sz="1400" b="0" strike="noStrike" spc="-1">
              <a:latin typeface="Arial"/>
            </a:endParaRPr>
          </a:p>
          <a:p>
            <a:pPr>
              <a:lnSpc>
                <a:spcPct val="100000"/>
              </a:lnSpc>
              <a:spcBef>
                <a:spcPts val="451"/>
              </a:spcBef>
            </a:pPr>
            <a:endParaRPr lang="nl-NL" sz="1400" b="0" strike="noStrike" spc="-1">
              <a:latin typeface="Arial"/>
            </a:endParaRPr>
          </a:p>
        </p:txBody>
      </p:sp>
    </p:spTree>
    <p:extLst>
      <p:ext uri="{BB962C8B-B14F-4D97-AF65-F5344CB8AC3E}">
        <p14:creationId xmlns:p14="http://schemas.microsoft.com/office/powerpoint/2010/main" val="36548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EE92704-AF91-4240-982A-B63798D64B92}" type="slidenum">
              <a:rPr lang="nl-NL" sz="1400" b="0" strike="noStrike" spc="-1">
                <a:solidFill>
                  <a:srgbClr val="000000"/>
                </a:solidFill>
                <a:latin typeface="Times New Roman"/>
                <a:ea typeface="Tahoma"/>
              </a:rPr>
              <a:t>7</a:t>
            </a:fld>
            <a:endParaRPr lang="nl-NL" sz="1400" b="0" strike="noStrike" spc="-1">
              <a:latin typeface="Arial"/>
            </a:endParaRPr>
          </a:p>
        </p:txBody>
      </p:sp>
      <p:sp>
        <p:nvSpPr>
          <p:cNvPr id="151" name="CustomShape 2"/>
          <p:cNvSpPr/>
          <p:nvPr/>
        </p:nvSpPr>
        <p:spPr>
          <a:xfrm>
            <a:off x="4280040" y="10495080"/>
            <a:ext cx="3278520" cy="195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68E2C93-03AC-45EC-97C4-1C986ABB0110}" type="slidenum">
              <a:rPr lang="nl-NL" sz="1400" b="0" strike="noStrike" spc="-1">
                <a:solidFill>
                  <a:srgbClr val="000000"/>
                </a:solidFill>
                <a:latin typeface="Times New Roman"/>
                <a:ea typeface="DejaVu LGC Sans"/>
              </a:rPr>
              <a:t>7</a:t>
            </a:fld>
            <a:endParaRPr lang="nl-NL" sz="1400" b="0" strike="noStrike" spc="-1">
              <a:latin typeface="Arial"/>
            </a:endParaRPr>
          </a:p>
        </p:txBody>
      </p:sp>
      <p:sp>
        <p:nvSpPr>
          <p:cNvPr id="152" name="PlaceHolder 3"/>
          <p:cNvSpPr>
            <a:spLocks noGrp="1" noRot="1" noChangeAspect="1"/>
          </p:cNvSpPr>
          <p:nvPr>
            <p:ph type="sldImg"/>
          </p:nvPr>
        </p:nvSpPr>
        <p:spPr>
          <a:xfrm>
            <a:off x="1109663" y="814388"/>
            <a:ext cx="5338762" cy="4003675"/>
          </a:xfrm>
          <a:prstGeom prst="rect">
            <a:avLst/>
          </a:prstGeom>
        </p:spPr>
      </p:sp>
      <p:sp>
        <p:nvSpPr>
          <p:cNvPr id="153" name="CustomShape 4"/>
          <p:cNvSpPr/>
          <p:nvPr/>
        </p:nvSpPr>
        <p:spPr>
          <a:xfrm>
            <a:off x="755640" y="5078520"/>
            <a:ext cx="6047640" cy="1968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nSpc>
                <a:spcPct val="100000"/>
              </a:lnSpc>
              <a:spcBef>
                <a:spcPts val="451"/>
              </a:spcBef>
            </a:pPr>
            <a:r>
              <a:rPr lang="nl-NL" sz="1400" b="0" strike="noStrike" spc="-1">
                <a:solidFill>
                  <a:srgbClr val="000000"/>
                </a:solidFill>
                <a:latin typeface="Arial"/>
                <a:ea typeface="DejaVu LGC Sans"/>
              </a:rPr>
              <a:t>Wij zijn een professionele organisatie die duizenden vrijwilligers heeft. Deze vrijwilligers doen de kern van ons werk, asielzoekers en vluchtelingen bijstaan en ervoor proberen te zorgen dat wie er bescherming nodig heeft dit ook krijgt. Meer dan 6.000 vrijwilligers door heel Nederland werkzaam.  </a:t>
            </a:r>
            <a:endParaRPr lang="nl-NL" sz="1400" b="0" strike="noStrike" spc="-1">
              <a:latin typeface="Arial"/>
            </a:endParaRPr>
          </a:p>
          <a:p>
            <a:pPr>
              <a:lnSpc>
                <a:spcPct val="100000"/>
              </a:lnSpc>
              <a:spcBef>
                <a:spcPts val="451"/>
              </a:spcBef>
            </a:pPr>
            <a:r>
              <a:rPr lang="nl-NL" sz="1400" b="0" strike="noStrike" spc="-1">
                <a:solidFill>
                  <a:srgbClr val="000000"/>
                </a:solidFill>
                <a:latin typeface="Arial"/>
                <a:ea typeface="DejaVu LGC Sans"/>
              </a:rPr>
              <a:t>Daarnaast hebben wij ook nog duizenden donateurs die ons werk steunen.</a:t>
            </a:r>
            <a:endParaRPr lang="nl-NL" sz="1400" b="0" strike="noStrike" spc="-1">
              <a:latin typeface="Arial"/>
            </a:endParaRPr>
          </a:p>
          <a:p>
            <a:pPr>
              <a:lnSpc>
                <a:spcPct val="100000"/>
              </a:lnSpc>
              <a:spcBef>
                <a:spcPts val="451"/>
              </a:spcBef>
            </a:pPr>
            <a:r>
              <a:rPr lang="nl-NL" sz="1400" b="0" strike="noStrike" spc="-1">
                <a:solidFill>
                  <a:srgbClr val="000000"/>
                </a:solidFill>
                <a:latin typeface="Arial"/>
                <a:ea typeface="DejaVu LGC Sans"/>
              </a:rPr>
              <a:t>Het bijzondere van VWN is ook dat we er tijdens het hele traject zijn, van de asielaanvraag tot en met het opbouwen van een nieuw leven in Nederland</a:t>
            </a:r>
            <a:endParaRPr lang="nl-NL" sz="1400" b="0" strike="noStrike" spc="-1">
              <a:latin typeface="Arial"/>
            </a:endParaRPr>
          </a:p>
          <a:p>
            <a:pPr>
              <a:lnSpc>
                <a:spcPct val="100000"/>
              </a:lnSpc>
              <a:spcBef>
                <a:spcPts val="451"/>
              </a:spcBef>
            </a:pPr>
            <a:endParaRPr lang="nl-NL" sz="14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CAF24E0-730C-472C-B0A4-99CD3AC69CB5}" type="slidenum">
              <a:rPr lang="nl-NL" sz="1400" b="0" strike="noStrike" spc="-1">
                <a:solidFill>
                  <a:srgbClr val="000000"/>
                </a:solidFill>
                <a:latin typeface="Times New Roman"/>
                <a:ea typeface="Tahoma"/>
              </a:rPr>
              <a:t>8</a:t>
            </a:fld>
            <a:endParaRPr lang="nl-NL" sz="1400" b="0" strike="noStrike" spc="-1">
              <a:latin typeface="Arial"/>
            </a:endParaRPr>
          </a:p>
        </p:txBody>
      </p:sp>
      <p:sp>
        <p:nvSpPr>
          <p:cNvPr id="155" name="CustomShape 2"/>
          <p:cNvSpPr/>
          <p:nvPr/>
        </p:nvSpPr>
        <p:spPr>
          <a:xfrm>
            <a:off x="4280040" y="10495080"/>
            <a:ext cx="3278520" cy="195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D587543-9BA0-4708-AF09-4B631004DB80}" type="slidenum">
              <a:rPr lang="nl-NL" sz="1400" b="0" strike="noStrike" spc="-1">
                <a:solidFill>
                  <a:srgbClr val="000000"/>
                </a:solidFill>
                <a:latin typeface="Times New Roman"/>
                <a:ea typeface="DejaVu LGC Sans"/>
              </a:rPr>
              <a:t>8</a:t>
            </a:fld>
            <a:endParaRPr lang="nl-NL" sz="1400" b="0" strike="noStrike" spc="-1">
              <a:latin typeface="Arial"/>
            </a:endParaRPr>
          </a:p>
        </p:txBody>
      </p:sp>
      <p:sp>
        <p:nvSpPr>
          <p:cNvPr id="156" name="PlaceHolder 3"/>
          <p:cNvSpPr>
            <a:spLocks noGrp="1" noRot="1" noChangeAspect="1"/>
          </p:cNvSpPr>
          <p:nvPr>
            <p:ph type="sldImg"/>
          </p:nvPr>
        </p:nvSpPr>
        <p:spPr>
          <a:xfrm>
            <a:off x="1109663" y="814388"/>
            <a:ext cx="5338762" cy="4003675"/>
          </a:xfrm>
          <a:prstGeom prst="rect">
            <a:avLst/>
          </a:prstGeom>
        </p:spPr>
      </p:sp>
      <p:sp>
        <p:nvSpPr>
          <p:cNvPr id="157" name="CustomShape 4"/>
          <p:cNvSpPr/>
          <p:nvPr/>
        </p:nvSpPr>
        <p:spPr>
          <a:xfrm>
            <a:off x="755640" y="5078520"/>
            <a:ext cx="6047640" cy="1968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nSpc>
                <a:spcPct val="100000"/>
              </a:lnSpc>
              <a:spcBef>
                <a:spcPts val="451"/>
              </a:spcBef>
            </a:pPr>
            <a:r>
              <a:rPr lang="nl-NL" sz="1400" b="0" strike="noStrike" spc="-1">
                <a:solidFill>
                  <a:srgbClr val="000000"/>
                </a:solidFill>
                <a:latin typeface="Arial"/>
                <a:ea typeface="DejaVu LGC Sans"/>
              </a:rPr>
              <a:t>Wij zijn een professionele organisatie die duizenden vrijwilligers heeft. Deze vrijwilligers doen de kern van ons werk, asielzoekers en vluchtelingen bijstaan en ervoor proberen te zorgen dat wie er bescherming nodig heeft dit ook krijgt. Meer dan 6.000 vrijwilligers door heel Nederland werkzaam.  </a:t>
            </a:r>
            <a:endParaRPr lang="nl-NL" sz="1400" b="0" strike="noStrike" spc="-1">
              <a:latin typeface="Arial"/>
            </a:endParaRPr>
          </a:p>
          <a:p>
            <a:pPr>
              <a:lnSpc>
                <a:spcPct val="100000"/>
              </a:lnSpc>
              <a:spcBef>
                <a:spcPts val="451"/>
              </a:spcBef>
            </a:pPr>
            <a:r>
              <a:rPr lang="nl-NL" sz="1400" b="0" strike="noStrike" spc="-1">
                <a:solidFill>
                  <a:srgbClr val="000000"/>
                </a:solidFill>
                <a:latin typeface="Arial"/>
                <a:ea typeface="DejaVu LGC Sans"/>
              </a:rPr>
              <a:t>Daarnaast hebben wij ook nog duizenden donateurs die ons werk steunen.</a:t>
            </a:r>
            <a:endParaRPr lang="nl-NL" sz="1400" b="0" strike="noStrike" spc="-1">
              <a:latin typeface="Arial"/>
            </a:endParaRPr>
          </a:p>
          <a:p>
            <a:pPr>
              <a:lnSpc>
                <a:spcPct val="100000"/>
              </a:lnSpc>
              <a:spcBef>
                <a:spcPts val="451"/>
              </a:spcBef>
            </a:pPr>
            <a:r>
              <a:rPr lang="nl-NL" sz="1400" b="0" strike="noStrike" spc="-1">
                <a:solidFill>
                  <a:srgbClr val="000000"/>
                </a:solidFill>
                <a:latin typeface="Arial"/>
                <a:ea typeface="DejaVu LGC Sans"/>
              </a:rPr>
              <a:t>Het bijzondere van VWN is ook dat we er tijdens het hele traject zijn, van de asielaanvraag tot en met het opbouwen van een nieuw leven in Nederland</a:t>
            </a:r>
            <a:endParaRPr lang="nl-NL" sz="1400" b="0" strike="noStrike" spc="-1">
              <a:latin typeface="Arial"/>
            </a:endParaRPr>
          </a:p>
          <a:p>
            <a:pPr>
              <a:lnSpc>
                <a:spcPct val="100000"/>
              </a:lnSpc>
              <a:spcBef>
                <a:spcPts val="451"/>
              </a:spcBef>
            </a:pPr>
            <a:endParaRPr lang="nl-NL" sz="14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CBABC46B-D9D7-436C-8FA1-B83E1BEFBB09}" type="slidenum">
              <a:rPr lang="nl-NL" sz="1400" b="0" strike="noStrike" spc="-1">
                <a:solidFill>
                  <a:srgbClr val="000000"/>
                </a:solidFill>
                <a:latin typeface="Times New Roman"/>
                <a:ea typeface="Tahoma"/>
              </a:rPr>
              <a:t>9</a:t>
            </a:fld>
            <a:endParaRPr lang="nl-NL" sz="1400" b="0" strike="noStrike" spc="-1">
              <a:latin typeface="Arial"/>
            </a:endParaRPr>
          </a:p>
        </p:txBody>
      </p:sp>
      <p:sp>
        <p:nvSpPr>
          <p:cNvPr id="159" name="CustomShape 2"/>
          <p:cNvSpPr/>
          <p:nvPr/>
        </p:nvSpPr>
        <p:spPr>
          <a:xfrm>
            <a:off x="4280040" y="10495080"/>
            <a:ext cx="3278520" cy="195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F1E7495-FE87-4168-86F3-0D57FABDB45A}" type="slidenum">
              <a:rPr lang="nl-NL" sz="1400" b="0" strike="noStrike" spc="-1">
                <a:solidFill>
                  <a:srgbClr val="000000"/>
                </a:solidFill>
                <a:latin typeface="Times New Roman"/>
                <a:ea typeface="DejaVu LGC Sans"/>
              </a:rPr>
              <a:t>9</a:t>
            </a:fld>
            <a:endParaRPr lang="nl-NL" sz="1400" b="0" strike="noStrike" spc="-1">
              <a:latin typeface="Arial"/>
            </a:endParaRPr>
          </a:p>
        </p:txBody>
      </p:sp>
      <p:sp>
        <p:nvSpPr>
          <p:cNvPr id="160" name="PlaceHolder 3"/>
          <p:cNvSpPr>
            <a:spLocks noGrp="1" noRot="1" noChangeAspect="1"/>
          </p:cNvSpPr>
          <p:nvPr>
            <p:ph type="sldImg"/>
          </p:nvPr>
        </p:nvSpPr>
        <p:spPr>
          <a:xfrm>
            <a:off x="1109663" y="814388"/>
            <a:ext cx="5338762" cy="4003675"/>
          </a:xfrm>
          <a:prstGeom prst="rect">
            <a:avLst/>
          </a:prstGeom>
        </p:spPr>
      </p:sp>
      <p:sp>
        <p:nvSpPr>
          <p:cNvPr id="161" name="CustomShape 4"/>
          <p:cNvSpPr/>
          <p:nvPr/>
        </p:nvSpPr>
        <p:spPr>
          <a:xfrm>
            <a:off x="755640" y="5078520"/>
            <a:ext cx="6047640" cy="1968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nSpc>
                <a:spcPct val="100000"/>
              </a:lnSpc>
              <a:spcBef>
                <a:spcPts val="451"/>
              </a:spcBef>
            </a:pPr>
            <a:r>
              <a:rPr lang="nl-NL" sz="1400" b="0" strike="noStrike" spc="-1">
                <a:solidFill>
                  <a:srgbClr val="000000"/>
                </a:solidFill>
                <a:latin typeface="Arial"/>
                <a:ea typeface="DejaVu LGC Sans"/>
              </a:rPr>
              <a:t>Wij zijn een professionele organisatie die duizenden vrijwilligers heeft. Deze vrijwilligers doen de kern van ons werk, asielzoekers en vluchtelingen bijstaan en ervoor proberen te zorgen dat wie er bescherming nodig heeft dit ook krijgt. Meer dan 6.000 vrijwilligers door heel Nederland werkzaam.  </a:t>
            </a:r>
            <a:endParaRPr lang="nl-NL" sz="1400" b="0" strike="noStrike" spc="-1">
              <a:latin typeface="Arial"/>
            </a:endParaRPr>
          </a:p>
          <a:p>
            <a:pPr>
              <a:lnSpc>
                <a:spcPct val="100000"/>
              </a:lnSpc>
              <a:spcBef>
                <a:spcPts val="451"/>
              </a:spcBef>
            </a:pPr>
            <a:r>
              <a:rPr lang="nl-NL" sz="1400" b="0" strike="noStrike" spc="-1">
                <a:solidFill>
                  <a:srgbClr val="000000"/>
                </a:solidFill>
                <a:latin typeface="Arial"/>
                <a:ea typeface="DejaVu LGC Sans"/>
              </a:rPr>
              <a:t>Daarnaast hebben wij ook nog duizenden donateurs die ons werk steunen.</a:t>
            </a:r>
            <a:endParaRPr lang="nl-NL" sz="1400" b="0" strike="noStrike" spc="-1">
              <a:latin typeface="Arial"/>
            </a:endParaRPr>
          </a:p>
          <a:p>
            <a:pPr>
              <a:lnSpc>
                <a:spcPct val="100000"/>
              </a:lnSpc>
              <a:spcBef>
                <a:spcPts val="451"/>
              </a:spcBef>
            </a:pPr>
            <a:r>
              <a:rPr lang="nl-NL" sz="1400" b="0" strike="noStrike" spc="-1">
                <a:solidFill>
                  <a:srgbClr val="000000"/>
                </a:solidFill>
                <a:latin typeface="Arial"/>
                <a:ea typeface="DejaVu LGC Sans"/>
              </a:rPr>
              <a:t>Het bijzondere van VWN is ook dat we er tijdens het hele traject zijn, van de asielaanvraag tot en met het opbouwen van een nieuw leven in Nederland</a:t>
            </a:r>
            <a:endParaRPr lang="nl-NL" sz="1400" b="0" strike="noStrike" spc="-1">
              <a:latin typeface="Arial"/>
            </a:endParaRPr>
          </a:p>
          <a:p>
            <a:pPr>
              <a:lnSpc>
                <a:spcPct val="100000"/>
              </a:lnSpc>
              <a:spcBef>
                <a:spcPts val="451"/>
              </a:spcBef>
            </a:pPr>
            <a:endParaRPr lang="nl-NL" sz="14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nl-NL" sz="3200" b="0" strike="noStrike" spc="-1">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3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nl-NL" sz="3200" b="0" strike="noStrike" spc="-1">
              <a:latin typeface="Arial"/>
            </a:endParaRPr>
          </a:p>
        </p:txBody>
      </p:sp>
      <p:sp>
        <p:nvSpPr>
          <p:cNvPr id="3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nl-NL" sz="3200" b="0" strike="noStrike" spc="-1">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nl-NL" sz="3200" b="0" strike="noStrike" spc="-1">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nl-NL" sz="3200" b="0" strike="noStrike" spc="-1">
              <a:latin typeface="Arial"/>
            </a:endParaRPr>
          </a:p>
        </p:txBody>
      </p:sp>
      <p:sp>
        <p:nvSpPr>
          <p:cNvPr id="3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nl-NL" sz="3200" b="0" strike="noStrike" spc="-1">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nl-NL" sz="3200" b="0" strike="noStrike" spc="-1">
              <a:latin typeface="Arial"/>
            </a:endParaRPr>
          </a:p>
        </p:txBody>
      </p:sp>
      <p:sp>
        <p:nvSpPr>
          <p:cNvPr id="3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nl-N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nl-NL" sz="3200" b="0" strike="noStrike" spc="-1">
              <a:latin typeface="Arial"/>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nl-N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nl-NL" sz="3200" b="0" strike="noStrike" spc="-1">
              <a:latin typeface="Arial"/>
            </a:endParaRPr>
          </a:p>
        </p:txBody>
      </p:sp>
      <p:sp>
        <p:nvSpPr>
          <p:cNvPr id="5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nl-N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nl-NL"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nl-NL" sz="3200" b="0" strike="noStrike" spc="-1">
              <a:latin typeface="Arial"/>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7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nl-NL" sz="3200" b="0" strike="noStrike" spc="-1">
              <a:latin typeface="Arial"/>
            </a:endParaRPr>
          </a:p>
        </p:txBody>
      </p:sp>
      <p:sp>
        <p:nvSpPr>
          <p:cNvPr id="7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7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nl-NL" sz="3200" b="0" strike="noStrike" spc="-1">
              <a:latin typeface="Arial"/>
            </a:endParaRPr>
          </a:p>
        </p:txBody>
      </p:sp>
      <p:sp>
        <p:nvSpPr>
          <p:cNvPr id="7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nl-NL" sz="3200" b="0" strike="noStrike" spc="-1">
              <a:latin typeface="Arial"/>
            </a:endParaRPr>
          </a:p>
        </p:txBody>
      </p:sp>
      <p:sp>
        <p:nvSpPr>
          <p:cNvPr id="7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nl-NL" sz="3200" b="0" strike="noStrike" spc="-1">
              <a:latin typeface="Arial"/>
            </a:endParaRPr>
          </a:p>
        </p:txBody>
      </p:sp>
      <p:sp>
        <p:nvSpPr>
          <p:cNvPr id="7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nl-NL" sz="3200" b="0" strike="noStrike" spc="-1">
              <a:latin typeface="Arial"/>
            </a:endParaRPr>
          </a:p>
        </p:txBody>
      </p:sp>
      <p:sp>
        <p:nvSpPr>
          <p:cNvPr id="7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nl-NL" sz="3200" b="0" strike="noStrike" spc="-1">
              <a:latin typeface="Arial"/>
            </a:endParaRPr>
          </a:p>
        </p:txBody>
      </p:sp>
      <p:sp>
        <p:nvSpPr>
          <p:cNvPr id="7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8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nl-NL"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8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8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nl-NL" sz="3200" b="0" strike="noStrike" spc="-1">
              <a:latin typeface="Arial"/>
            </a:endParaRPr>
          </a:p>
        </p:txBody>
      </p:sp>
      <p:sp>
        <p:nvSpPr>
          <p:cNvPr id="9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nl-NL"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9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9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nl-NL" sz="3200" b="0" strike="noStrike" spc="-1">
              <a:latin typeface="Arial"/>
            </a:endParaRPr>
          </a:p>
        </p:txBody>
      </p:sp>
      <p:sp>
        <p:nvSpPr>
          <p:cNvPr id="9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9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nl-NL" sz="3200" b="0" strike="noStrike" spc="-1">
              <a:latin typeface="Arial"/>
            </a:endParaRPr>
          </a:p>
        </p:txBody>
      </p:sp>
      <p:sp>
        <p:nvSpPr>
          <p:cNvPr id="9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10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10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10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10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10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nl-NL" sz="3200" b="0" strike="noStrike" spc="-1">
              <a:latin typeface="Arial"/>
            </a:endParaRPr>
          </a:p>
        </p:txBody>
      </p:sp>
      <p:sp>
        <p:nvSpPr>
          <p:cNvPr id="10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10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11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11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nl-NL" sz="3200" b="0" strike="noStrike" spc="-1">
              <a:latin typeface="Arial"/>
            </a:endParaRPr>
          </a:p>
        </p:txBody>
      </p:sp>
      <p:sp>
        <p:nvSpPr>
          <p:cNvPr id="11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11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nl-NL" sz="3200" b="0" strike="noStrike" spc="-1">
              <a:latin typeface="Arial"/>
            </a:endParaRPr>
          </a:p>
        </p:txBody>
      </p:sp>
      <p:sp>
        <p:nvSpPr>
          <p:cNvPr id="11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nl-NL" sz="3200" b="0" strike="noStrike" spc="-1">
              <a:latin typeface="Arial"/>
            </a:endParaRPr>
          </a:p>
        </p:txBody>
      </p:sp>
      <p:sp>
        <p:nvSpPr>
          <p:cNvPr id="11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nl-NL" sz="3200" b="0" strike="noStrike" spc="-1">
              <a:latin typeface="Arial"/>
            </a:endParaRPr>
          </a:p>
        </p:txBody>
      </p:sp>
      <p:sp>
        <p:nvSpPr>
          <p:cNvPr id="11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nl-NL" sz="3200" b="0" strike="noStrike" spc="-1">
              <a:latin typeface="Arial"/>
            </a:endParaRPr>
          </a:p>
        </p:txBody>
      </p:sp>
      <p:sp>
        <p:nvSpPr>
          <p:cNvPr id="11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nl-NL" sz="3200" b="0" strike="noStrike" spc="-1">
              <a:latin typeface="Arial"/>
            </a:endParaRPr>
          </a:p>
        </p:txBody>
      </p:sp>
      <p:sp>
        <p:nvSpPr>
          <p:cNvPr id="11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nl-NL" sz="3200" b="0" strike="noStrike" spc="-1">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nl-N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nl-NL" sz="3200" b="0" strike="noStrike" spc="-1">
              <a:latin typeface="Arial"/>
            </a:endParaRPr>
          </a:p>
        </p:txBody>
      </p:sp>
      <p:sp>
        <p:nvSpPr>
          <p:cNvPr id="1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nl-NL" sz="3200" b="0" strike="noStrike" spc="-1">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18"/>
          <p:cNvPicPr/>
          <p:nvPr/>
        </p:nvPicPr>
        <p:blipFill>
          <a:blip r:embed="rId14"/>
          <a:stretch/>
        </p:blipFill>
        <p:spPr>
          <a:xfrm>
            <a:off x="0" y="0"/>
            <a:ext cx="9139680" cy="6856200"/>
          </a:xfrm>
          <a:prstGeom prst="rect">
            <a:avLst/>
          </a:prstGeom>
          <a:ln>
            <a:noFill/>
          </a:ln>
        </p:spPr>
      </p:pic>
      <p:pic>
        <p:nvPicPr>
          <p:cNvPr id="5" name="Picture 22"/>
          <p:cNvPicPr/>
          <p:nvPr/>
        </p:nvPicPr>
        <p:blipFill>
          <a:blip r:embed="rId15"/>
          <a:stretch/>
        </p:blipFill>
        <p:spPr>
          <a:xfrm>
            <a:off x="6520320" y="5045040"/>
            <a:ext cx="2265840" cy="1491480"/>
          </a:xfrm>
          <a:prstGeom prst="rect">
            <a:avLst/>
          </a:prstGeom>
          <a:ln>
            <a:noFill/>
          </a:ln>
        </p:spPr>
      </p:pic>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nl-NL" sz="4400" b="0" strike="noStrike" spc="-1">
                <a:latin typeface="Arial"/>
              </a:rPr>
              <a:t>Klik om de opmaak van de titeltekst te bewerken</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4"/>
              </a:spcBef>
              <a:buClr>
                <a:srgbClr val="000000"/>
              </a:buClr>
              <a:buSzPct val="45000"/>
              <a:buFont typeface="Wingdings" charset="2"/>
              <a:buChar char=""/>
            </a:pPr>
            <a:r>
              <a:rPr lang="nl-NL"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latin typeface="Arial"/>
              </a:rPr>
              <a:t>Derde overzichtsniveau</a:t>
            </a:r>
          </a:p>
          <a:p>
            <a:pPr marL="1728000" lvl="3" indent="-216000">
              <a:spcBef>
                <a:spcPts val="567"/>
              </a:spcBef>
              <a:buClr>
                <a:srgbClr val="000000"/>
              </a:buClr>
              <a:buSzPct val="75000"/>
              <a:buFont typeface="Symbol" charset="2"/>
              <a:buChar char=""/>
            </a:pPr>
            <a:r>
              <a:rPr lang="nl-NL" sz="2000" b="0" strike="noStrike" spc="-1">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Afbeelding 2"/>
          <p:cNvPicPr/>
          <p:nvPr/>
        </p:nvPicPr>
        <p:blipFill>
          <a:blip r:embed="rId14"/>
          <a:stretch/>
        </p:blipFill>
        <p:spPr>
          <a:xfrm>
            <a:off x="360" y="360"/>
            <a:ext cx="9142920" cy="6856920"/>
          </a:xfrm>
          <a:prstGeom prst="rect">
            <a:avLst/>
          </a:prstGeom>
          <a:ln>
            <a:noFill/>
          </a:ln>
        </p:spPr>
      </p:pic>
      <p:pic>
        <p:nvPicPr>
          <p:cNvPr id="41" name="Afbeelding 3"/>
          <p:cNvPicPr/>
          <p:nvPr/>
        </p:nvPicPr>
        <p:blipFill>
          <a:blip r:embed="rId15"/>
          <a:stretch/>
        </p:blipFill>
        <p:spPr>
          <a:xfrm>
            <a:off x="7192800" y="5431680"/>
            <a:ext cx="1665000" cy="1096560"/>
          </a:xfrm>
          <a:prstGeom prst="rect">
            <a:avLst/>
          </a:prstGeom>
          <a:ln>
            <a:noFill/>
          </a:ln>
        </p:spPr>
      </p:pic>
      <p:sp>
        <p:nvSpPr>
          <p:cNvPr id="4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nl-NL" sz="4400" b="0" strike="noStrike" spc="-1">
                <a:latin typeface="Arial"/>
              </a:rPr>
              <a:t>Klik om de opmaak van de titeltekst te bewerken</a:t>
            </a: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4"/>
              </a:spcBef>
              <a:buClr>
                <a:srgbClr val="000000"/>
              </a:buClr>
              <a:buSzPct val="45000"/>
              <a:buFont typeface="Wingdings" charset="2"/>
              <a:buChar char=""/>
            </a:pPr>
            <a:r>
              <a:rPr lang="nl-NL"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latin typeface="Arial"/>
              </a:rPr>
              <a:t>Derde overzichtsniveau</a:t>
            </a:r>
          </a:p>
          <a:p>
            <a:pPr marL="1728000" lvl="3" indent="-216000">
              <a:spcBef>
                <a:spcPts val="567"/>
              </a:spcBef>
              <a:buClr>
                <a:srgbClr val="000000"/>
              </a:buClr>
              <a:buSzPct val="75000"/>
              <a:buFont typeface="Symbol" charset="2"/>
              <a:buChar char=""/>
            </a:pPr>
            <a:r>
              <a:rPr lang="nl-NL" sz="2000" b="0" strike="noStrike" spc="-1">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0" name="Picture 1"/>
          <p:cNvPicPr/>
          <p:nvPr/>
        </p:nvPicPr>
        <p:blipFill>
          <a:blip r:embed="rId14"/>
          <a:stretch/>
        </p:blipFill>
        <p:spPr>
          <a:xfrm>
            <a:off x="0" y="0"/>
            <a:ext cx="9142200" cy="6856200"/>
          </a:xfrm>
          <a:prstGeom prst="rect">
            <a:avLst/>
          </a:prstGeom>
          <a:ln>
            <a:noFill/>
          </a:ln>
        </p:spPr>
      </p:pic>
      <p:pic>
        <p:nvPicPr>
          <p:cNvPr id="81" name="Picture 6"/>
          <p:cNvPicPr/>
          <p:nvPr/>
        </p:nvPicPr>
        <p:blipFill>
          <a:blip r:embed="rId15"/>
          <a:stretch/>
        </p:blipFill>
        <p:spPr>
          <a:xfrm>
            <a:off x="7192800" y="5432400"/>
            <a:ext cx="1664280" cy="1095480"/>
          </a:xfrm>
          <a:prstGeom prst="rect">
            <a:avLst/>
          </a:prstGeom>
          <a:ln>
            <a:noFill/>
          </a:ln>
        </p:spPr>
      </p:pic>
      <p:sp>
        <p:nvSpPr>
          <p:cNvPr id="8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nl-NL" sz="4400" b="0" strike="noStrike" spc="-1">
                <a:latin typeface="Arial"/>
              </a:rPr>
              <a:t>Klik om de opmaak van de titeltekst te bewerken</a:t>
            </a:r>
          </a:p>
        </p:txBody>
      </p:sp>
      <p:sp>
        <p:nvSpPr>
          <p:cNvPr id="8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4"/>
              </a:spcBef>
              <a:buClr>
                <a:srgbClr val="000000"/>
              </a:buClr>
              <a:buSzPct val="45000"/>
              <a:buFont typeface="Wingdings" charset="2"/>
              <a:buChar char=""/>
            </a:pPr>
            <a:r>
              <a:rPr lang="nl-NL"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latin typeface="Arial"/>
              </a:rPr>
              <a:t>Derde overzichtsniveau</a:t>
            </a:r>
          </a:p>
          <a:p>
            <a:pPr marL="1728000" lvl="3" indent="-216000">
              <a:spcBef>
                <a:spcPts val="567"/>
              </a:spcBef>
              <a:buClr>
                <a:srgbClr val="000000"/>
              </a:buClr>
              <a:buSzPct val="75000"/>
              <a:buFont typeface="Symbol" charset="2"/>
              <a:buChar char=""/>
            </a:pPr>
            <a:r>
              <a:rPr lang="nl-NL" sz="2000" b="0" strike="noStrike" spc="-1">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vluchtelingenwerk.be/publicatie/jaarverslag-2021" TargetMode="External"/><Relationship Id="rId2" Type="http://schemas.openxmlformats.org/officeDocument/2006/relationships/hyperlink" Target="https://www.vluchtelingenwerk.nl/nl/jaarverslag" TargetMode="Externa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Afbeelding 125"/>
          <p:cNvPicPr/>
          <p:nvPr/>
        </p:nvPicPr>
        <p:blipFill>
          <a:blip r:embed="rId2"/>
          <a:stretch/>
        </p:blipFill>
        <p:spPr>
          <a:xfrm>
            <a:off x="6696000" y="3384000"/>
            <a:ext cx="2358000" cy="1555560"/>
          </a:xfrm>
          <a:prstGeom prst="rect">
            <a:avLst/>
          </a:prstGeom>
          <a:ln>
            <a:noFill/>
          </a:ln>
        </p:spPr>
      </p:pic>
      <p:sp>
        <p:nvSpPr>
          <p:cNvPr id="127" name="TextShape 1"/>
          <p:cNvSpPr txBox="1"/>
          <p:nvPr/>
        </p:nvSpPr>
        <p:spPr>
          <a:xfrm>
            <a:off x="469080" y="492480"/>
            <a:ext cx="8098920" cy="4140000"/>
          </a:xfrm>
          <a:prstGeom prst="rect">
            <a:avLst/>
          </a:prstGeom>
          <a:noFill/>
          <a:ln>
            <a:noFill/>
          </a:ln>
        </p:spPr>
        <p:txBody>
          <a:bodyPr lIns="90000" tIns="45000" rIns="90000" bIns="45000">
            <a:spAutoFit/>
          </a:bodyPr>
          <a:lstStyle/>
          <a:p>
            <a:pPr algn="ctr">
              <a:lnSpc>
                <a:spcPct val="100000"/>
              </a:lnSpc>
            </a:pPr>
            <a:r>
              <a:rPr lang="nl-NL" sz="3200" b="1" strike="noStrike" spc="-1" dirty="0">
                <a:latin typeface="Arial"/>
                <a:ea typeface="Calibri"/>
              </a:rPr>
              <a:t>Opvang en welkom van vluchtelingen in Vlaanderen en Nederland: </a:t>
            </a:r>
            <a:endParaRPr lang="nl-NL" sz="3200" b="0" strike="noStrike" spc="-1" dirty="0">
              <a:latin typeface="Arial"/>
            </a:endParaRPr>
          </a:p>
          <a:p>
            <a:pPr algn="ctr">
              <a:lnSpc>
                <a:spcPct val="100000"/>
              </a:lnSpc>
            </a:pPr>
            <a:r>
              <a:rPr lang="nl-NL" sz="3200" b="1" strike="noStrike" spc="-1" dirty="0">
                <a:latin typeface="Arial"/>
                <a:ea typeface="Calibri"/>
              </a:rPr>
              <a:t>een vergelijking</a:t>
            </a:r>
            <a:endParaRPr lang="nl-NL" sz="3200" b="0" strike="noStrike" spc="-1" dirty="0">
              <a:latin typeface="Arial"/>
            </a:endParaRPr>
          </a:p>
          <a:p>
            <a:pPr>
              <a:lnSpc>
                <a:spcPct val="100000"/>
              </a:lnSpc>
            </a:pPr>
            <a:endParaRPr lang="nl-NL" sz="3200" b="0" strike="noStrike" spc="-1" dirty="0">
              <a:latin typeface="Arial"/>
            </a:endParaRPr>
          </a:p>
          <a:p>
            <a:pPr>
              <a:lnSpc>
                <a:spcPct val="150000"/>
              </a:lnSpc>
            </a:pPr>
            <a:r>
              <a:rPr lang="nl-NL" sz="1800" b="0" i="1" strike="noStrike" spc="-1" dirty="0">
                <a:latin typeface="Arial"/>
                <a:ea typeface="Calibri"/>
              </a:rPr>
              <a:t>Paulien Natens (Vluchtelingenwerk Vlaanderen); </a:t>
            </a:r>
            <a:endParaRPr lang="nl-NL" sz="1800" b="0" strike="noStrike" spc="-1" dirty="0">
              <a:latin typeface="Arial"/>
            </a:endParaRPr>
          </a:p>
          <a:p>
            <a:pPr>
              <a:lnSpc>
                <a:spcPct val="150000"/>
              </a:lnSpc>
            </a:pPr>
            <a:r>
              <a:rPr lang="nl-NL" sz="1800" b="0" i="1" strike="noStrike" spc="-1" dirty="0">
                <a:latin typeface="Arial"/>
                <a:ea typeface="Calibri"/>
              </a:rPr>
              <a:t>Anoeshka Gehring (</a:t>
            </a:r>
            <a:r>
              <a:rPr lang="nl-NL" sz="1800" b="0" i="1" strike="noStrike" spc="-1" dirty="0" err="1">
                <a:latin typeface="Arial"/>
                <a:ea typeface="Calibri"/>
              </a:rPr>
              <a:t>VluchtelingenWerk</a:t>
            </a:r>
            <a:r>
              <a:rPr lang="nl-NL" sz="1800" b="0" i="1" strike="noStrike" spc="-1" dirty="0">
                <a:latin typeface="Arial"/>
                <a:ea typeface="Calibri"/>
              </a:rPr>
              <a:t> Nederland); </a:t>
            </a:r>
            <a:endParaRPr lang="nl-NL" sz="1800" b="0" strike="noStrike" spc="-1" dirty="0">
              <a:latin typeface="Arial"/>
            </a:endParaRPr>
          </a:p>
          <a:p>
            <a:pPr>
              <a:lnSpc>
                <a:spcPct val="150000"/>
              </a:lnSpc>
            </a:pPr>
            <a:r>
              <a:rPr lang="nl-NL" sz="1800" b="0" i="1" strike="noStrike" spc="-1" dirty="0" err="1">
                <a:latin typeface="Arial"/>
                <a:ea typeface="Calibri"/>
              </a:rPr>
              <a:t>Shiyar</a:t>
            </a:r>
            <a:r>
              <a:rPr lang="nl-NL" sz="1800" b="0" i="1" strike="noStrike" spc="-1" dirty="0">
                <a:latin typeface="Arial"/>
                <a:ea typeface="Calibri"/>
              </a:rPr>
              <a:t> </a:t>
            </a:r>
            <a:r>
              <a:rPr lang="nl-NL" sz="1800" b="0" i="1" strike="noStrike" spc="-1" dirty="0" err="1">
                <a:latin typeface="Arial"/>
                <a:ea typeface="Calibri"/>
              </a:rPr>
              <a:t>Mesto</a:t>
            </a:r>
            <a:r>
              <a:rPr lang="nl-NL" sz="1800" b="0" i="1" strike="noStrike" spc="-1" dirty="0">
                <a:latin typeface="Arial"/>
                <a:ea typeface="Calibri"/>
              </a:rPr>
              <a:t> (</a:t>
            </a:r>
            <a:r>
              <a:rPr lang="nl-NL" sz="1800" b="0" i="1" strike="noStrike" spc="-1" dirty="0" err="1">
                <a:latin typeface="Arial"/>
                <a:ea typeface="Calibri"/>
              </a:rPr>
              <a:t>VluchtelingenWerk</a:t>
            </a:r>
            <a:r>
              <a:rPr lang="nl-NL" sz="1800" b="0" i="1" strike="noStrike" spc="-1" dirty="0">
                <a:latin typeface="Arial"/>
                <a:ea typeface="Calibri"/>
              </a:rPr>
              <a:t> Nederland);</a:t>
            </a:r>
            <a:endParaRPr lang="nl-NL" sz="1800" b="0" strike="noStrike" spc="-1" dirty="0">
              <a:latin typeface="Arial"/>
            </a:endParaRPr>
          </a:p>
          <a:p>
            <a:pPr>
              <a:lnSpc>
                <a:spcPct val="150000"/>
              </a:lnSpc>
            </a:pPr>
            <a:r>
              <a:rPr lang="nl-NL" sz="1800" b="0" i="1" strike="noStrike" spc="-1" dirty="0">
                <a:latin typeface="Arial"/>
                <a:ea typeface="Calibri"/>
              </a:rPr>
              <a:t>Lotte Bekker (</a:t>
            </a:r>
            <a:r>
              <a:rPr lang="nl-NL" sz="1800" b="0" i="1" strike="noStrike" spc="-1" dirty="0" err="1">
                <a:latin typeface="Arial"/>
                <a:ea typeface="Calibri"/>
              </a:rPr>
              <a:t>VluchtelingenWerk</a:t>
            </a:r>
            <a:r>
              <a:rPr lang="nl-NL" sz="1800" b="0" i="1" strike="noStrike" spc="-1" dirty="0">
                <a:latin typeface="Arial"/>
                <a:ea typeface="Calibri"/>
              </a:rPr>
              <a:t> Nederland)</a:t>
            </a:r>
            <a:endParaRPr lang="nl-NL" sz="1800" b="0" strike="noStrike" spc="-1" dirty="0">
              <a:latin typeface="Arial"/>
            </a:endParaRPr>
          </a:p>
          <a:p>
            <a:pPr>
              <a:lnSpc>
                <a:spcPct val="150000"/>
              </a:lnSpc>
            </a:pPr>
            <a:endParaRPr lang="nl-NL" sz="1800" b="0" strike="noStrike" spc="-1" dirty="0">
              <a:latin typeface="Arial"/>
            </a:endParaRPr>
          </a:p>
          <a:p>
            <a:pPr>
              <a:lnSpc>
                <a:spcPct val="100000"/>
              </a:lnSpc>
            </a:pPr>
            <a:endParaRPr lang="nl-NL" sz="1800" b="0" strike="noStrike" spc="-1" dirty="0">
              <a:latin typeface="Arial"/>
            </a:endParaRPr>
          </a:p>
          <a:p>
            <a:pPr>
              <a:lnSpc>
                <a:spcPct val="100000"/>
              </a:lnSpc>
            </a:pPr>
            <a:endParaRPr lang="nl-NL" sz="1800" b="0" strike="noStrike" spc="-1" dirty="0">
              <a:latin typeface="Arial"/>
            </a:endParaRPr>
          </a:p>
          <a:p>
            <a:pPr>
              <a:lnSpc>
                <a:spcPct val="100000"/>
              </a:lnSpc>
            </a:pPr>
            <a:r>
              <a:rPr lang="nl-NL" sz="1200" b="0" strike="noStrike" spc="-1" dirty="0">
                <a:latin typeface="Times New Roman"/>
                <a:ea typeface="Times New Roman"/>
              </a:rPr>
              <a:t> </a:t>
            </a:r>
            <a:endParaRPr lang="nl-NL" sz="1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188775D-3546-4EC1-9B64-D46A1BF67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70" y="5178490"/>
            <a:ext cx="3167437" cy="1778009"/>
          </a:xfrm>
          <a:prstGeom prst="rect">
            <a:avLst/>
          </a:prstGeom>
        </p:spPr>
      </p:pic>
      <p:sp>
        <p:nvSpPr>
          <p:cNvPr id="8" name="Rechthoek 7">
            <a:extLst>
              <a:ext uri="{FF2B5EF4-FFF2-40B4-BE49-F238E27FC236}">
                <a16:creationId xmlns:a16="http://schemas.microsoft.com/office/drawing/2014/main" id="{6C6C3CBD-E5F8-470A-9BA7-C661F6F3AD63}"/>
              </a:ext>
            </a:extLst>
          </p:cNvPr>
          <p:cNvSpPr/>
          <p:nvPr/>
        </p:nvSpPr>
        <p:spPr>
          <a:xfrm>
            <a:off x="881743" y="425747"/>
            <a:ext cx="7380514" cy="5155257"/>
          </a:xfrm>
          <a:prstGeom prst="rect">
            <a:avLst/>
          </a:prstGeom>
        </p:spPr>
        <p:txBody>
          <a:bodyPr wrap="square">
            <a:spAutoFit/>
          </a:bodyPr>
          <a:lstStyle/>
          <a:p>
            <a:pPr>
              <a:lnSpc>
                <a:spcPct val="115000"/>
              </a:lnSpc>
            </a:pPr>
            <a:r>
              <a:rPr lang="nl-NL" sz="2000" b="1" spc="-1" dirty="0">
                <a:solidFill>
                  <a:srgbClr val="000000"/>
                </a:solidFill>
                <a:ea typeface="Tahoma"/>
              </a:rPr>
              <a:t>Inburgering en integratie in België</a:t>
            </a:r>
            <a:endParaRPr lang="nl-NL" sz="2000" spc="-1" dirty="0"/>
          </a:p>
          <a:p>
            <a:pPr>
              <a:lnSpc>
                <a:spcPct val="100000"/>
              </a:lnSpc>
            </a:pPr>
            <a:endParaRPr lang="nl-NL" spc="-1" dirty="0"/>
          </a:p>
          <a:p>
            <a:pPr marL="285750" indent="-285750">
              <a:lnSpc>
                <a:spcPct val="100000"/>
              </a:lnSpc>
              <a:buFont typeface="Arial" panose="020B0604020202020204" pitchFamily="34" charset="0"/>
              <a:buChar char="•"/>
            </a:pPr>
            <a:r>
              <a:rPr lang="nl-NL" spc="-1" dirty="0"/>
              <a:t>Asielzoekers uitgesloten: opvang </a:t>
            </a:r>
            <a:r>
              <a:rPr lang="nl-NL" spc="-1" dirty="0">
                <a:sym typeface="Wingdings" panose="05000000000000000000" pitchFamily="2" charset="2"/>
              </a:rPr>
              <a:t> inburgering en integratie</a:t>
            </a:r>
            <a:endParaRPr lang="nl-NL" spc="-1" dirty="0"/>
          </a:p>
          <a:p>
            <a:pPr marL="285750" indent="-285750">
              <a:lnSpc>
                <a:spcPct val="100000"/>
              </a:lnSpc>
              <a:buFont typeface="Arial" panose="020B0604020202020204" pitchFamily="34" charset="0"/>
              <a:buChar char="•"/>
            </a:pPr>
            <a:r>
              <a:rPr lang="nl-NL" spc="-1" dirty="0"/>
              <a:t>Inhoud inburgeringstraject in Vlaanderen:</a:t>
            </a:r>
          </a:p>
          <a:p>
            <a:pPr marL="742950" lvl="1" indent="-285750">
              <a:buFont typeface="Arial" panose="020B0604020202020204" pitchFamily="34" charset="0"/>
              <a:buChar char="•"/>
            </a:pPr>
            <a:r>
              <a:rPr lang="nl-NL" spc="-1" dirty="0"/>
              <a:t>Nederlands als tweede taal</a:t>
            </a:r>
          </a:p>
          <a:p>
            <a:pPr marL="742950" lvl="1" indent="-285750">
              <a:buFont typeface="Arial" panose="020B0604020202020204" pitchFamily="34" charset="0"/>
              <a:buChar char="•"/>
            </a:pPr>
            <a:r>
              <a:rPr lang="nl-NL" spc="-1" dirty="0"/>
              <a:t>Maatschappelijke oriëntatie</a:t>
            </a:r>
          </a:p>
          <a:p>
            <a:pPr marL="742950" lvl="1" indent="-285750">
              <a:buFont typeface="Arial" panose="020B0604020202020204" pitchFamily="34" charset="0"/>
              <a:buChar char="•"/>
            </a:pPr>
            <a:r>
              <a:rPr lang="nl-NL" spc="-1" dirty="0"/>
              <a:t>Traject naar werk</a:t>
            </a:r>
          </a:p>
          <a:p>
            <a:pPr marL="742950" lvl="1" indent="-285750">
              <a:buFont typeface="Arial" panose="020B0604020202020204" pitchFamily="34" charset="0"/>
              <a:buChar char="•"/>
            </a:pPr>
            <a:r>
              <a:rPr lang="nl-NL" spc="-1" dirty="0"/>
              <a:t>Netwerk- en participatietraject </a:t>
            </a:r>
          </a:p>
          <a:p>
            <a:pPr lvl="1"/>
            <a:endParaRPr lang="nl-NL" spc="-1" dirty="0"/>
          </a:p>
          <a:p>
            <a:pPr marL="285750" indent="-285750">
              <a:buFont typeface="Arial" panose="020B0604020202020204" pitchFamily="34" charset="0"/>
              <a:buChar char="•"/>
            </a:pPr>
            <a:r>
              <a:rPr lang="nl-NL" spc="-1" dirty="0"/>
              <a:t>Verplicht voor erkende vluchtelingen (statushouders)</a:t>
            </a:r>
          </a:p>
          <a:p>
            <a:pPr marL="285750" indent="-285750">
              <a:buFont typeface="Arial" panose="020B0604020202020204" pitchFamily="34" charset="0"/>
              <a:buChar char="•"/>
            </a:pPr>
            <a:r>
              <a:rPr lang="nl-NL" spc="-1" dirty="0"/>
              <a:t>Betalend traject: €360 in totaal</a:t>
            </a:r>
          </a:p>
          <a:p>
            <a:pPr marL="285750" indent="-285750">
              <a:buFont typeface="Arial" panose="020B0604020202020204" pitchFamily="34" charset="0"/>
              <a:buChar char="•"/>
            </a:pPr>
            <a:endParaRPr lang="nl-NL" spc="-1" dirty="0"/>
          </a:p>
          <a:p>
            <a:pPr marL="285750" indent="-285750">
              <a:lnSpc>
                <a:spcPct val="100000"/>
              </a:lnSpc>
              <a:buFont typeface="Arial" panose="020B0604020202020204" pitchFamily="34" charset="0"/>
              <a:buChar char="•"/>
            </a:pPr>
            <a:r>
              <a:rPr lang="nl-NL" spc="-1" dirty="0"/>
              <a:t>Rol gemeenten? </a:t>
            </a:r>
            <a:r>
              <a:rPr lang="nl-NL" b="1" spc="-1" dirty="0"/>
              <a:t>Regierol</a:t>
            </a:r>
            <a:r>
              <a:rPr lang="nl-NL" spc="-1" dirty="0"/>
              <a:t> lokaal integratiebeleid + maatschappelijke dienstverlening</a:t>
            </a:r>
          </a:p>
          <a:p>
            <a:pPr marL="285750" indent="-285750">
              <a:lnSpc>
                <a:spcPct val="100000"/>
              </a:lnSpc>
              <a:buFont typeface="Arial" panose="020B0604020202020204" pitchFamily="34" charset="0"/>
              <a:buChar char="•"/>
            </a:pPr>
            <a:endParaRPr lang="nl-NL" spc="-1" dirty="0"/>
          </a:p>
          <a:p>
            <a:pPr marL="285750" indent="-285750">
              <a:lnSpc>
                <a:spcPct val="100000"/>
              </a:lnSpc>
              <a:buFont typeface="Arial" panose="020B0604020202020204" pitchFamily="34" charset="0"/>
              <a:buChar char="•"/>
            </a:pPr>
            <a:r>
              <a:rPr lang="nl-NL" spc="-1" dirty="0"/>
              <a:t>Vrijwilligers vullen gaten overheid op (vooral in zoeken naar huisvesting) </a:t>
            </a:r>
          </a:p>
          <a:p>
            <a:pPr marL="285750" indent="-285750">
              <a:lnSpc>
                <a:spcPct val="100000"/>
              </a:lnSpc>
              <a:buFont typeface="Arial" panose="020B0604020202020204" pitchFamily="34" charset="0"/>
              <a:buChar char="•"/>
            </a:pPr>
            <a:endParaRPr lang="nl-NL" spc="-1" dirty="0"/>
          </a:p>
        </p:txBody>
      </p:sp>
    </p:spTree>
    <p:extLst>
      <p:ext uri="{BB962C8B-B14F-4D97-AF65-F5344CB8AC3E}">
        <p14:creationId xmlns:p14="http://schemas.microsoft.com/office/powerpoint/2010/main" val="85133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BB859-3CC2-44FB-9325-BAB8E70004A1}"/>
              </a:ext>
            </a:extLst>
          </p:cNvPr>
          <p:cNvSpPr>
            <a:spLocks noGrp="1"/>
          </p:cNvSpPr>
          <p:nvPr>
            <p:ph type="title"/>
          </p:nvPr>
        </p:nvSpPr>
        <p:spPr>
          <a:xfrm>
            <a:off x="457200" y="541301"/>
            <a:ext cx="8229240" cy="609398"/>
          </a:xfrm>
        </p:spPr>
        <p:txBody>
          <a:bodyPr/>
          <a:lstStyle/>
          <a:p>
            <a:r>
              <a:rPr lang="nl-BE" dirty="0"/>
              <a:t>Meer info? </a:t>
            </a:r>
          </a:p>
        </p:txBody>
      </p:sp>
      <p:sp>
        <p:nvSpPr>
          <p:cNvPr id="3" name="Ondertitel 2">
            <a:extLst>
              <a:ext uri="{FF2B5EF4-FFF2-40B4-BE49-F238E27FC236}">
                <a16:creationId xmlns:a16="http://schemas.microsoft.com/office/drawing/2014/main" id="{B6D26C32-CA0B-4983-A8FB-17EEBA910A23}"/>
              </a:ext>
            </a:extLst>
          </p:cNvPr>
          <p:cNvSpPr>
            <a:spLocks noGrp="1"/>
          </p:cNvSpPr>
          <p:nvPr>
            <p:ph type="subTitle"/>
          </p:nvPr>
        </p:nvSpPr>
        <p:spPr>
          <a:xfrm>
            <a:off x="457200" y="2244851"/>
            <a:ext cx="8229240" cy="1935915"/>
          </a:xfrm>
        </p:spPr>
        <p:txBody>
          <a:bodyPr/>
          <a:lstStyle/>
          <a:p>
            <a:pPr marL="0" indent="0">
              <a:buNone/>
            </a:pPr>
            <a:r>
              <a:rPr lang="nl-BE" dirty="0">
                <a:hlinkClick r:id="rId2"/>
              </a:rPr>
              <a:t>Jaarverslag Vluchtelingenwerk Nederland </a:t>
            </a:r>
            <a:endParaRPr lang="nl-BE" dirty="0"/>
          </a:p>
          <a:p>
            <a:pPr marL="0" indent="0">
              <a:buNone/>
            </a:pPr>
            <a:endParaRPr lang="nl-BE" dirty="0"/>
          </a:p>
          <a:p>
            <a:pPr marL="0" indent="0">
              <a:buNone/>
            </a:pPr>
            <a:r>
              <a:rPr lang="nl-BE" dirty="0">
                <a:hlinkClick r:id="rId3"/>
              </a:rPr>
              <a:t>Jaarverslag Vluchtelingenwerk Vlaanderen </a:t>
            </a:r>
            <a:endParaRPr lang="nl-BE" dirty="0"/>
          </a:p>
          <a:p>
            <a:endParaRPr lang="nl-BE" dirty="0"/>
          </a:p>
        </p:txBody>
      </p:sp>
      <p:pic>
        <p:nvPicPr>
          <p:cNvPr id="4" name="Afbeelding 3">
            <a:extLst>
              <a:ext uri="{FF2B5EF4-FFF2-40B4-BE49-F238E27FC236}">
                <a16:creationId xmlns:a16="http://schemas.microsoft.com/office/drawing/2014/main" id="{06463B6E-D332-41F5-BFA3-0E426699B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70" y="5178490"/>
            <a:ext cx="3167437" cy="1778009"/>
          </a:xfrm>
          <a:prstGeom prst="rect">
            <a:avLst/>
          </a:prstGeom>
        </p:spPr>
      </p:pic>
    </p:spTree>
    <p:extLst>
      <p:ext uri="{BB962C8B-B14F-4D97-AF65-F5344CB8AC3E}">
        <p14:creationId xmlns:p14="http://schemas.microsoft.com/office/powerpoint/2010/main" val="373236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 name="CustomShape 1"/>
          <p:cNvSpPr/>
          <p:nvPr/>
        </p:nvSpPr>
        <p:spPr>
          <a:xfrm>
            <a:off x="260280" y="489240"/>
            <a:ext cx="8228520" cy="582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nSpc>
                <a:spcPct val="100000"/>
              </a:lnSpc>
            </a:pPr>
            <a:r>
              <a:rPr lang="nl-NL" sz="3600" b="1" strike="noStrike" spc="-1">
                <a:solidFill>
                  <a:srgbClr val="000000"/>
                </a:solidFill>
                <a:latin typeface="Cordia New"/>
                <a:ea typeface="DejaVu LGC Sans"/>
              </a:rPr>
              <a:t>  </a:t>
            </a:r>
            <a:endParaRPr lang="nl-NL" sz="3600" b="0" strike="noStrike" spc="-1">
              <a:latin typeface="Arial"/>
            </a:endParaRPr>
          </a:p>
        </p:txBody>
      </p:sp>
      <p:sp>
        <p:nvSpPr>
          <p:cNvPr id="129" name="CustomShape 2"/>
          <p:cNvSpPr/>
          <p:nvPr/>
        </p:nvSpPr>
        <p:spPr>
          <a:xfrm>
            <a:off x="456480" y="1599840"/>
            <a:ext cx="8228160" cy="4610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0" name="CustomShape 3"/>
          <p:cNvSpPr/>
          <p:nvPr/>
        </p:nvSpPr>
        <p:spPr>
          <a:xfrm>
            <a:off x="593280" y="1168920"/>
            <a:ext cx="3324240" cy="33364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50000"/>
              </a:lnSpc>
            </a:pPr>
            <a:endParaRPr lang="nl-NL" sz="1800" b="0" strike="noStrike" spc="-1">
              <a:latin typeface="Arial"/>
            </a:endParaRPr>
          </a:p>
          <a:p>
            <a:pPr>
              <a:lnSpc>
                <a:spcPct val="150000"/>
              </a:lnSpc>
            </a:pPr>
            <a:endParaRPr lang="nl-NL" sz="1800" b="0" strike="noStrike" spc="-1">
              <a:latin typeface="Arial"/>
            </a:endParaRPr>
          </a:p>
          <a:p>
            <a:pPr>
              <a:lnSpc>
                <a:spcPct val="150000"/>
              </a:lnSpc>
            </a:pPr>
            <a:endParaRPr lang="nl-NL" sz="1800" b="0" strike="noStrike" spc="-1">
              <a:latin typeface="Arial"/>
            </a:endParaRPr>
          </a:p>
        </p:txBody>
      </p:sp>
      <p:sp>
        <p:nvSpPr>
          <p:cNvPr id="131" name="CustomShape 4"/>
          <p:cNvSpPr/>
          <p:nvPr/>
        </p:nvSpPr>
        <p:spPr>
          <a:xfrm>
            <a:off x="335880" y="123480"/>
            <a:ext cx="8591040" cy="581860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15000"/>
              </a:lnSpc>
            </a:pPr>
            <a:r>
              <a:rPr lang="nl-NL" sz="2800" b="1" strike="noStrike" spc="-1" dirty="0">
                <a:solidFill>
                  <a:srgbClr val="000000"/>
                </a:solidFill>
                <a:latin typeface="Arial"/>
                <a:ea typeface="Tahoma"/>
              </a:rPr>
              <a:t>Stichting </a:t>
            </a:r>
            <a:r>
              <a:rPr lang="nl-NL" sz="2800" b="1" strike="noStrike" spc="-1" dirty="0" err="1">
                <a:solidFill>
                  <a:srgbClr val="000000"/>
                </a:solidFill>
                <a:latin typeface="Arial"/>
                <a:ea typeface="Tahoma"/>
              </a:rPr>
              <a:t>VluchtelingenWerk</a:t>
            </a:r>
            <a:r>
              <a:rPr lang="nl-NL" sz="2800" b="1" strike="noStrike" spc="-1" dirty="0">
                <a:solidFill>
                  <a:srgbClr val="000000"/>
                </a:solidFill>
                <a:latin typeface="Arial"/>
                <a:ea typeface="Tahoma"/>
              </a:rPr>
              <a:t> Nederland</a:t>
            </a:r>
            <a:endParaRPr lang="nl-NL" sz="2800" b="0" strike="noStrike" spc="-1" dirty="0">
              <a:latin typeface="Arial"/>
            </a:endParaRPr>
          </a:p>
          <a:p>
            <a:pPr>
              <a:lnSpc>
                <a:spcPct val="100000"/>
              </a:lnSpc>
            </a:pPr>
            <a:endParaRPr lang="nl-NL" sz="2800" b="0" strike="noStrike" spc="-1" dirty="0">
              <a:latin typeface="Arial"/>
            </a:endParaRPr>
          </a:p>
          <a:p>
            <a:pPr marL="343080" indent="-342360">
              <a:lnSpc>
                <a:spcPct val="100000"/>
              </a:lnSpc>
              <a:buClr>
                <a:srgbClr val="000000"/>
              </a:buClr>
              <a:buSzPct val="45000"/>
              <a:buFont typeface="Wingdings" charset="2"/>
              <a:buChar char=""/>
            </a:pPr>
            <a:r>
              <a:rPr lang="nl-NL" sz="2400" b="0" strike="noStrike" spc="-1" dirty="0">
                <a:solidFill>
                  <a:srgbClr val="000000"/>
                </a:solidFill>
                <a:latin typeface="Arial"/>
                <a:ea typeface="Tahoma"/>
              </a:rPr>
              <a:t>Van opvang tot (</a:t>
            </a:r>
            <a:r>
              <a:rPr lang="nl-NL" sz="2400" b="0" strike="noStrike" spc="-1" dirty="0" err="1">
                <a:solidFill>
                  <a:srgbClr val="000000"/>
                </a:solidFill>
                <a:latin typeface="Arial"/>
                <a:ea typeface="Tahoma"/>
              </a:rPr>
              <a:t>arbeids</a:t>
            </a:r>
            <a:r>
              <a:rPr lang="nl-NL" sz="2400" b="0" strike="noStrike" spc="-1" dirty="0">
                <a:solidFill>
                  <a:srgbClr val="000000"/>
                </a:solidFill>
                <a:latin typeface="Arial"/>
                <a:ea typeface="Tahoma"/>
              </a:rPr>
              <a:t>)participatie in de gemeente</a:t>
            </a:r>
            <a:endParaRPr lang="nl-NL" sz="2400" b="0" strike="noStrike" spc="-1" dirty="0">
              <a:latin typeface="Arial"/>
            </a:endParaRPr>
          </a:p>
          <a:p>
            <a:pPr>
              <a:lnSpc>
                <a:spcPct val="100000"/>
              </a:lnSpc>
            </a:pPr>
            <a:endParaRPr lang="nl-NL" sz="2400" b="0" strike="noStrike" spc="-1" dirty="0">
              <a:latin typeface="Arial"/>
            </a:endParaRPr>
          </a:p>
          <a:p>
            <a:pPr marL="343080" indent="-342360">
              <a:lnSpc>
                <a:spcPct val="100000"/>
              </a:lnSpc>
              <a:buClr>
                <a:srgbClr val="000000"/>
              </a:buClr>
              <a:buSzPct val="45000"/>
              <a:buFont typeface="Wingdings" charset="2"/>
              <a:buChar char=""/>
            </a:pPr>
            <a:r>
              <a:rPr lang="nl-NL" sz="2400" b="0" strike="noStrike" spc="-1" dirty="0">
                <a:solidFill>
                  <a:srgbClr val="000000"/>
                </a:solidFill>
                <a:latin typeface="Arial"/>
                <a:ea typeface="Tahoma"/>
              </a:rPr>
              <a:t>Deskundige professionals én getrainde vrijwilligers</a:t>
            </a:r>
            <a:endParaRPr lang="nl-NL" sz="2400" b="0" strike="noStrike" spc="-1" dirty="0">
              <a:latin typeface="Arial"/>
            </a:endParaRPr>
          </a:p>
          <a:p>
            <a:pPr>
              <a:lnSpc>
                <a:spcPct val="100000"/>
              </a:lnSpc>
            </a:pPr>
            <a:endParaRPr lang="nl-NL" sz="2400" b="0" strike="noStrike" spc="-1" dirty="0">
              <a:latin typeface="Arial"/>
            </a:endParaRPr>
          </a:p>
          <a:p>
            <a:pPr marL="343080" indent="-342360">
              <a:lnSpc>
                <a:spcPct val="100000"/>
              </a:lnSpc>
              <a:buClr>
                <a:srgbClr val="000000"/>
              </a:buClr>
              <a:buSzPct val="45000"/>
              <a:buFont typeface="Wingdings" charset="2"/>
              <a:buChar char=""/>
            </a:pPr>
            <a:r>
              <a:rPr lang="nl-NL" sz="2400" b="0" strike="noStrike" spc="-1" dirty="0">
                <a:solidFill>
                  <a:srgbClr val="000000"/>
                </a:solidFill>
                <a:latin typeface="Arial"/>
                <a:ea typeface="Tahoma"/>
              </a:rPr>
              <a:t>Landelijke juridische helpdesk </a:t>
            </a:r>
            <a:endParaRPr lang="nl-NL" sz="2400" b="0" strike="noStrike" spc="-1" dirty="0">
              <a:latin typeface="Arial"/>
            </a:endParaRPr>
          </a:p>
          <a:p>
            <a:pPr>
              <a:lnSpc>
                <a:spcPct val="100000"/>
              </a:lnSpc>
            </a:pPr>
            <a:endParaRPr lang="nl-NL" sz="2400" b="0" strike="noStrike" spc="-1" dirty="0">
              <a:latin typeface="Arial"/>
            </a:endParaRPr>
          </a:p>
          <a:p>
            <a:pPr marL="343080" indent="-342360">
              <a:lnSpc>
                <a:spcPct val="100000"/>
              </a:lnSpc>
              <a:buClr>
                <a:srgbClr val="000000"/>
              </a:buClr>
              <a:buSzPct val="45000"/>
              <a:buFont typeface="Wingdings" charset="2"/>
              <a:buChar char=""/>
            </a:pPr>
            <a:r>
              <a:rPr lang="nl-NL" sz="2400" b="0" strike="noStrike" spc="-1" dirty="0">
                <a:solidFill>
                  <a:srgbClr val="000000"/>
                </a:solidFill>
                <a:latin typeface="Arial"/>
                <a:ea typeface="Tahoma"/>
              </a:rPr>
              <a:t>Landelijke organisatie mét lokale wortels  </a:t>
            </a:r>
            <a:endParaRPr lang="nl-NL" sz="2400" b="0" strike="noStrike" spc="-1" dirty="0">
              <a:latin typeface="Arial"/>
            </a:endParaRPr>
          </a:p>
          <a:p>
            <a:pPr>
              <a:lnSpc>
                <a:spcPct val="100000"/>
              </a:lnSpc>
            </a:pPr>
            <a:endParaRPr lang="nl-NL" sz="2400" b="0" strike="noStrike" spc="-1" dirty="0">
              <a:latin typeface="Arial"/>
            </a:endParaRPr>
          </a:p>
          <a:p>
            <a:pPr marL="343080" indent="-342360">
              <a:lnSpc>
                <a:spcPct val="100000"/>
              </a:lnSpc>
              <a:buClr>
                <a:srgbClr val="000000"/>
              </a:buClr>
              <a:buSzPct val="45000"/>
              <a:buFont typeface="Wingdings" charset="2"/>
              <a:buChar char=""/>
            </a:pPr>
            <a:r>
              <a:rPr lang="nl-NL" sz="2400" b="0" strike="noStrike" spc="-1" dirty="0">
                <a:solidFill>
                  <a:srgbClr val="000000"/>
                </a:solidFill>
                <a:latin typeface="Arial"/>
                <a:ea typeface="Tahoma"/>
              </a:rPr>
              <a:t>Ruim 40 jaar ervaring met vluchtelingen en statushouders</a:t>
            </a:r>
            <a:endParaRPr lang="nl-NL" sz="2400" b="0" strike="noStrike" spc="-1" dirty="0">
              <a:latin typeface="Arial"/>
            </a:endParaRPr>
          </a:p>
          <a:p>
            <a:pPr>
              <a:lnSpc>
                <a:spcPct val="100000"/>
              </a:lnSpc>
            </a:pPr>
            <a:endParaRPr lang="nl-NL" sz="2400" b="0" strike="noStrike" spc="-1" dirty="0">
              <a:latin typeface="Arial"/>
            </a:endParaRPr>
          </a:p>
          <a:p>
            <a:pPr marL="343080" indent="-342360">
              <a:lnSpc>
                <a:spcPct val="100000"/>
              </a:lnSpc>
              <a:buClr>
                <a:srgbClr val="000000"/>
              </a:buClr>
              <a:buSzPct val="45000"/>
              <a:buFont typeface="Wingdings" charset="2"/>
              <a:buChar char=""/>
            </a:pPr>
            <a:r>
              <a:rPr lang="nl-NL" sz="2400" b="0" strike="noStrike" spc="-1" dirty="0">
                <a:solidFill>
                  <a:srgbClr val="000000"/>
                </a:solidFill>
                <a:latin typeface="Arial"/>
                <a:ea typeface="Tahoma"/>
              </a:rPr>
              <a:t>Belangenbehartiger lokaal en landelijk</a:t>
            </a:r>
            <a:endParaRPr lang="nl-NL" sz="2400" b="0" strike="noStrike" spc="-1" dirty="0">
              <a:latin typeface="Arial"/>
            </a:endParaRPr>
          </a:p>
          <a:p>
            <a:pPr>
              <a:lnSpc>
                <a:spcPct val="100000"/>
              </a:lnSpc>
            </a:pPr>
            <a:endParaRPr lang="nl-NL" sz="2400" b="0" strike="noStrike" spc="-1" dirty="0">
              <a:latin typeface="Arial"/>
            </a:endParaRPr>
          </a:p>
          <a:p>
            <a:pPr>
              <a:lnSpc>
                <a:spcPct val="100000"/>
              </a:lnSpc>
            </a:pPr>
            <a:endParaRPr lang="nl-NL" sz="2400" b="0" strike="noStrike" spc="-1" dirty="0">
              <a:latin typeface="Arial"/>
            </a:endParaRPr>
          </a:p>
        </p:txBody>
      </p:sp>
      <p:pic>
        <p:nvPicPr>
          <p:cNvPr id="6" name="Afbeelding 5">
            <a:extLst>
              <a:ext uri="{FF2B5EF4-FFF2-40B4-BE49-F238E27FC236}">
                <a16:creationId xmlns:a16="http://schemas.microsoft.com/office/drawing/2014/main" id="{4F7FFDB9-07CF-4A18-8925-29E8DF99B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0" y="5178490"/>
            <a:ext cx="3167437" cy="1778009"/>
          </a:xfrm>
          <a:prstGeom prst="rect">
            <a:avLst/>
          </a:prstGeom>
        </p:spPr>
      </p:pic>
    </p:spTree>
    <p:extLst>
      <p:ext uri="{BB962C8B-B14F-4D97-AF65-F5344CB8AC3E}">
        <p14:creationId xmlns:p14="http://schemas.microsoft.com/office/powerpoint/2010/main" val="1832733983"/>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3EBF4-F2DE-43F1-9E6B-5E524A1AA07E}"/>
              </a:ext>
            </a:extLst>
          </p:cNvPr>
          <p:cNvSpPr>
            <a:spLocks noGrp="1"/>
          </p:cNvSpPr>
          <p:nvPr>
            <p:ph type="title"/>
          </p:nvPr>
        </p:nvSpPr>
        <p:spPr>
          <a:xfrm>
            <a:off x="569168" y="522056"/>
            <a:ext cx="8229240" cy="498598"/>
          </a:xfrm>
        </p:spPr>
        <p:txBody>
          <a:bodyPr/>
          <a:lstStyle/>
          <a:p>
            <a:r>
              <a:rPr lang="nl-BE" sz="3600" b="1" dirty="0">
                <a:latin typeface="+mn-lt"/>
              </a:rPr>
              <a:t>Vluchtelingenwerk Vlaanderen </a:t>
            </a:r>
          </a:p>
        </p:txBody>
      </p:sp>
      <p:sp>
        <p:nvSpPr>
          <p:cNvPr id="3" name="Ondertitel 2">
            <a:extLst>
              <a:ext uri="{FF2B5EF4-FFF2-40B4-BE49-F238E27FC236}">
                <a16:creationId xmlns:a16="http://schemas.microsoft.com/office/drawing/2014/main" id="{5FC8C068-2CEB-426C-958B-FB479833E552}"/>
              </a:ext>
            </a:extLst>
          </p:cNvPr>
          <p:cNvSpPr>
            <a:spLocks noGrp="1"/>
          </p:cNvSpPr>
          <p:nvPr>
            <p:ph type="subTitle"/>
          </p:nvPr>
        </p:nvSpPr>
        <p:spPr>
          <a:xfrm>
            <a:off x="457380" y="1094225"/>
            <a:ext cx="8229240" cy="4213461"/>
          </a:xfrm>
        </p:spPr>
        <p:txBody>
          <a:bodyPr/>
          <a:lstStyle/>
          <a:p>
            <a:pPr marL="342900" indent="-342900">
              <a:buFont typeface="Arial" panose="020B0604020202020204" pitchFamily="34" charset="0"/>
              <a:buChar char="•"/>
            </a:pPr>
            <a:endParaRPr lang="nl-BE" sz="2400" dirty="0"/>
          </a:p>
          <a:p>
            <a:pPr marL="342900" indent="-342900">
              <a:buFont typeface="Arial" panose="020B0604020202020204" pitchFamily="34" charset="0"/>
              <a:buChar char="•"/>
            </a:pPr>
            <a:r>
              <a:rPr lang="nl-BE" sz="2400" dirty="0"/>
              <a:t>Sinds 1987</a:t>
            </a:r>
          </a:p>
          <a:p>
            <a:pPr marL="342900" indent="-342900">
              <a:buFont typeface="Arial" panose="020B0604020202020204" pitchFamily="34" charset="0"/>
              <a:buChar char="•"/>
            </a:pPr>
            <a:r>
              <a:rPr lang="nl-BE" sz="2400" dirty="0"/>
              <a:t>NGO met meer dan 50 </a:t>
            </a:r>
            <a:r>
              <a:rPr lang="nl-BE" sz="2400" dirty="0" err="1"/>
              <a:t>lidorganisaties</a:t>
            </a:r>
            <a:r>
              <a:rPr lang="nl-BE" sz="2400" dirty="0"/>
              <a:t> en 35 vrijwilligersgroepen</a:t>
            </a:r>
          </a:p>
          <a:p>
            <a:pPr marL="342900" indent="-342900">
              <a:buFont typeface="Arial" panose="020B0604020202020204" pitchFamily="34" charset="0"/>
              <a:buChar char="•"/>
            </a:pPr>
            <a:r>
              <a:rPr lang="nl-BE" sz="2400" dirty="0"/>
              <a:t>Gevestigd in Brussel, met regiocoördinatoren </a:t>
            </a:r>
          </a:p>
          <a:p>
            <a:pPr marL="342900" indent="-342900">
              <a:buFont typeface="Arial" panose="020B0604020202020204" pitchFamily="34" charset="0"/>
              <a:buChar char="•"/>
            </a:pPr>
            <a:endParaRPr lang="nl-BE" sz="2400" dirty="0"/>
          </a:p>
          <a:p>
            <a:pPr marL="342900" indent="-342900">
              <a:buFont typeface="Arial" panose="020B0604020202020204" pitchFamily="34" charset="0"/>
              <a:buChar char="•"/>
            </a:pPr>
            <a:r>
              <a:rPr lang="nl-BE" sz="2400" dirty="0"/>
              <a:t>Opdrachten:</a:t>
            </a:r>
          </a:p>
          <a:p>
            <a:pPr marL="342900" indent="-342900">
              <a:buFont typeface="Wingdings" panose="05000000000000000000" pitchFamily="2" charset="2"/>
              <a:buChar char="ü"/>
            </a:pPr>
            <a:r>
              <a:rPr lang="nl-BE" sz="2000" dirty="0"/>
              <a:t>We zetten druk op het beleid</a:t>
            </a:r>
          </a:p>
          <a:p>
            <a:pPr marL="342900" lvl="4" indent="-342900">
              <a:buFont typeface="Arial" panose="020B0604020202020204" pitchFamily="34" charset="0"/>
              <a:buChar char="•"/>
            </a:pPr>
            <a:r>
              <a:rPr lang="nl-BE" sz="100" dirty="0"/>
              <a:t>We zetten druk op het beleid</a:t>
            </a:r>
          </a:p>
          <a:p>
            <a:pPr marL="342900" lvl="4" indent="-342900">
              <a:buFont typeface="Wingdings" panose="05000000000000000000" pitchFamily="2" charset="2"/>
              <a:buChar char="ü"/>
            </a:pPr>
            <a:r>
              <a:rPr lang="nl-BE" sz="2000" dirty="0"/>
              <a:t>We sensibiliseren het ruime publiek</a:t>
            </a:r>
          </a:p>
          <a:p>
            <a:pPr marL="342900" lvl="2" indent="-342900">
              <a:buFont typeface="Wingdings" panose="05000000000000000000" pitchFamily="2" charset="2"/>
              <a:buChar char="ü"/>
            </a:pPr>
            <a:r>
              <a:rPr lang="nl-BE" sz="2000" dirty="0"/>
              <a:t>Opvang: géén opvangpartner meer, wel: Startpunt</a:t>
            </a:r>
          </a:p>
          <a:p>
            <a:pPr marL="342900" lvl="2" indent="-342900">
              <a:buFont typeface="Wingdings" panose="05000000000000000000" pitchFamily="2" charset="2"/>
              <a:buChar char="ü"/>
            </a:pPr>
            <a:r>
              <a:rPr lang="nl-BE" sz="2000" dirty="0"/>
              <a:t>Ondersteunen van iedereen die asielzoekers bijstaat (juridische helpdesk, infolijn, …)</a:t>
            </a:r>
          </a:p>
          <a:p>
            <a:pPr lvl="1"/>
            <a:endParaRPr lang="nl-BE" sz="2000" dirty="0"/>
          </a:p>
        </p:txBody>
      </p:sp>
      <p:pic>
        <p:nvPicPr>
          <p:cNvPr id="5" name="Afbeelding 4">
            <a:extLst>
              <a:ext uri="{FF2B5EF4-FFF2-40B4-BE49-F238E27FC236}">
                <a16:creationId xmlns:a16="http://schemas.microsoft.com/office/drawing/2014/main" id="{7188775D-3546-4EC1-9B64-D46A1BF67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70" y="5178490"/>
            <a:ext cx="3167437" cy="1778009"/>
          </a:xfrm>
          <a:prstGeom prst="rect">
            <a:avLst/>
          </a:prstGeom>
        </p:spPr>
      </p:pic>
    </p:spTree>
    <p:extLst>
      <p:ext uri="{BB962C8B-B14F-4D97-AF65-F5344CB8AC3E}">
        <p14:creationId xmlns:p14="http://schemas.microsoft.com/office/powerpoint/2010/main" val="128515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251640" y="6262200"/>
            <a:ext cx="7342560" cy="3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nl-NL" sz="1400" b="0" strike="noStrike" spc="-1">
                <a:solidFill>
                  <a:srgbClr val="D9D9D9"/>
                </a:solidFill>
                <a:latin typeface="Arial"/>
                <a:ea typeface="ＭＳ Ｐゴシック"/>
              </a:rPr>
              <a:t>Titel, regio, of niets. Aanpassen? Ga naar 'Beeld' &gt; 'Koptekst en voettekst' </a:t>
            </a:r>
            <a:endParaRPr lang="nl-NL" sz="1400" b="0" strike="noStrike" spc="-1">
              <a:latin typeface="Arial"/>
            </a:endParaRPr>
          </a:p>
        </p:txBody>
      </p:sp>
      <p:sp>
        <p:nvSpPr>
          <p:cNvPr id="133" name="CustomShape 2"/>
          <p:cNvSpPr/>
          <p:nvPr/>
        </p:nvSpPr>
        <p:spPr>
          <a:xfrm>
            <a:off x="457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15000"/>
              </a:lnSpc>
            </a:pPr>
            <a:r>
              <a:rPr lang="nl-NL" sz="2800" b="1" strike="noStrike" spc="-1">
                <a:solidFill>
                  <a:srgbClr val="000000"/>
                </a:solidFill>
                <a:latin typeface="Arial"/>
                <a:ea typeface="Tahoma"/>
              </a:rPr>
              <a:t>Opvang in Nederland</a:t>
            </a:r>
            <a:endParaRPr lang="nl-NL" sz="2800" b="0" strike="noStrike" spc="-1">
              <a:latin typeface="Arial"/>
            </a:endParaRPr>
          </a:p>
        </p:txBody>
      </p:sp>
      <p:pic>
        <p:nvPicPr>
          <p:cNvPr id="134" name="Afbeelding 133"/>
          <p:cNvPicPr/>
          <p:nvPr/>
        </p:nvPicPr>
        <p:blipFill>
          <a:blip r:embed="rId2"/>
          <a:srcRect l="17350" t="10481" r="17689" b="15584"/>
          <a:stretch/>
        </p:blipFill>
        <p:spPr>
          <a:xfrm>
            <a:off x="0" y="940680"/>
            <a:ext cx="9178560" cy="58752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188775D-3546-4EC1-9B64-D46A1BF67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70" y="5178490"/>
            <a:ext cx="3167437" cy="1778009"/>
          </a:xfrm>
          <a:prstGeom prst="rect">
            <a:avLst/>
          </a:prstGeom>
        </p:spPr>
      </p:pic>
      <p:sp>
        <p:nvSpPr>
          <p:cNvPr id="9" name="Rechthoek 8">
            <a:extLst>
              <a:ext uri="{FF2B5EF4-FFF2-40B4-BE49-F238E27FC236}">
                <a16:creationId xmlns:a16="http://schemas.microsoft.com/office/drawing/2014/main" id="{DB8955C4-EABF-4C7B-8D76-FC76F8EFB6C9}"/>
              </a:ext>
            </a:extLst>
          </p:cNvPr>
          <p:cNvSpPr/>
          <p:nvPr/>
        </p:nvSpPr>
        <p:spPr>
          <a:xfrm>
            <a:off x="690465" y="797511"/>
            <a:ext cx="8061649" cy="4816703"/>
          </a:xfrm>
          <a:prstGeom prst="rect">
            <a:avLst/>
          </a:prstGeom>
        </p:spPr>
        <p:txBody>
          <a:bodyPr wrap="square">
            <a:spAutoFit/>
          </a:bodyPr>
          <a:lstStyle/>
          <a:p>
            <a:pPr>
              <a:lnSpc>
                <a:spcPct val="115000"/>
              </a:lnSpc>
            </a:pPr>
            <a:r>
              <a:rPr lang="nl-NL" sz="2000" b="1" spc="-1" dirty="0">
                <a:solidFill>
                  <a:srgbClr val="000000"/>
                </a:solidFill>
                <a:ea typeface="Tahoma"/>
              </a:rPr>
              <a:t>Opvang in België: normale situatie</a:t>
            </a:r>
          </a:p>
          <a:p>
            <a:pPr>
              <a:lnSpc>
                <a:spcPct val="115000"/>
              </a:lnSpc>
            </a:pPr>
            <a:endParaRPr lang="nl-NL" sz="2000" spc="-1" dirty="0"/>
          </a:p>
          <a:p>
            <a:pPr marL="285750" indent="-285750">
              <a:lnSpc>
                <a:spcPct val="150000"/>
              </a:lnSpc>
              <a:buFont typeface="Arial" panose="020B0604020202020204" pitchFamily="34" charset="0"/>
              <a:buChar char="•"/>
            </a:pPr>
            <a:r>
              <a:rPr lang="nl-NL" spc="-1" dirty="0">
                <a:solidFill>
                  <a:srgbClr val="000000"/>
                </a:solidFill>
                <a:ea typeface="Tahoma"/>
              </a:rPr>
              <a:t>Verzoek tot internationale bescherming opent recht op opvang</a:t>
            </a:r>
          </a:p>
          <a:p>
            <a:pPr marL="343080" indent="-342360">
              <a:lnSpc>
                <a:spcPct val="150000"/>
              </a:lnSpc>
              <a:buClr>
                <a:srgbClr val="000000"/>
              </a:buClr>
              <a:buSzPct val="45000"/>
              <a:buFont typeface="Wingdings" charset="2"/>
              <a:buChar char=""/>
            </a:pPr>
            <a:r>
              <a:rPr lang="nl-NL" spc="-1" dirty="0">
                <a:solidFill>
                  <a:srgbClr val="000000"/>
                </a:solidFill>
                <a:ea typeface="Tahoma"/>
              </a:rPr>
              <a:t>Opvang door </a:t>
            </a:r>
            <a:r>
              <a:rPr lang="nl-NL" spc="-1" dirty="0" err="1">
                <a:solidFill>
                  <a:srgbClr val="000000"/>
                </a:solidFill>
                <a:ea typeface="Tahoma"/>
              </a:rPr>
              <a:t>Fedasil</a:t>
            </a:r>
            <a:r>
              <a:rPr lang="nl-NL" spc="-1" dirty="0">
                <a:solidFill>
                  <a:srgbClr val="000000"/>
                </a:solidFill>
                <a:ea typeface="Tahoma"/>
              </a:rPr>
              <a:t> (federaal)</a:t>
            </a:r>
          </a:p>
          <a:p>
            <a:pPr marL="343080" indent="-342360">
              <a:lnSpc>
                <a:spcPct val="150000"/>
              </a:lnSpc>
              <a:buClr>
                <a:srgbClr val="000000"/>
              </a:buClr>
              <a:buSzPct val="45000"/>
              <a:buFont typeface="Wingdings" charset="2"/>
              <a:buChar char=""/>
            </a:pPr>
            <a:r>
              <a:rPr lang="nl-NL" spc="-1" dirty="0">
                <a:solidFill>
                  <a:srgbClr val="000000"/>
                </a:solidFill>
                <a:ea typeface="Tahoma"/>
              </a:rPr>
              <a:t>Na erkenning: twee maanden de tijd om opvangcentrum te verlaten </a:t>
            </a:r>
          </a:p>
          <a:p>
            <a:pPr marL="343080" indent="-342360">
              <a:lnSpc>
                <a:spcPct val="150000"/>
              </a:lnSpc>
              <a:buClr>
                <a:srgbClr val="000000"/>
              </a:buClr>
              <a:buSzPct val="45000"/>
              <a:buFont typeface="Wingdings" charset="2"/>
              <a:buChar char=""/>
            </a:pPr>
            <a:r>
              <a:rPr lang="nl-NL" spc="-1" dirty="0">
                <a:solidFill>
                  <a:srgbClr val="000000"/>
                </a:solidFill>
                <a:ea typeface="Tahoma"/>
              </a:rPr>
              <a:t>Géén spreidingsplan over gemeenten</a:t>
            </a:r>
          </a:p>
          <a:p>
            <a:pPr marL="343080" indent="-342360">
              <a:lnSpc>
                <a:spcPct val="150000"/>
              </a:lnSpc>
              <a:buClr>
                <a:srgbClr val="000000"/>
              </a:buClr>
              <a:buSzPct val="45000"/>
              <a:buFont typeface="Wingdings" charset="2"/>
              <a:buChar char=""/>
            </a:pPr>
            <a:r>
              <a:rPr lang="nl-NL" spc="-1" dirty="0">
                <a:solidFill>
                  <a:srgbClr val="000000"/>
                </a:solidFill>
                <a:ea typeface="Tahoma"/>
              </a:rPr>
              <a:t>Verantwoordelijkheid om huisvesting te vinden ligt bij erkende vluchteling (statushouder) </a:t>
            </a:r>
            <a:r>
              <a:rPr lang="nl-NL" spc="-1" dirty="0">
                <a:solidFill>
                  <a:srgbClr val="000000"/>
                </a:solidFill>
                <a:ea typeface="Tahoma"/>
                <a:sym typeface="Wingdings" panose="05000000000000000000" pitchFamily="2" charset="2"/>
              </a:rPr>
              <a:t> wooncrisis</a:t>
            </a:r>
            <a:endParaRPr lang="nl-NL" spc="-1" dirty="0">
              <a:solidFill>
                <a:srgbClr val="000000"/>
              </a:solidFill>
              <a:ea typeface="Tahoma"/>
            </a:endParaRPr>
          </a:p>
          <a:p>
            <a:pPr marL="343080" indent="-342360">
              <a:lnSpc>
                <a:spcPct val="150000"/>
              </a:lnSpc>
              <a:buClr>
                <a:srgbClr val="000000"/>
              </a:buClr>
              <a:buSzPct val="45000"/>
              <a:buFont typeface="Wingdings" charset="2"/>
              <a:buChar char=""/>
            </a:pPr>
            <a:r>
              <a:rPr lang="nl-NL" spc="-1" dirty="0">
                <a:solidFill>
                  <a:srgbClr val="000000"/>
                </a:solidFill>
                <a:ea typeface="Tahoma"/>
              </a:rPr>
              <a:t>Kleinschalige opvang met inbedding in gemeente laatste jaren afgebouwd</a:t>
            </a:r>
          </a:p>
          <a:p>
            <a:pPr marL="343080" indent="-342360">
              <a:lnSpc>
                <a:spcPct val="150000"/>
              </a:lnSpc>
              <a:buClr>
                <a:srgbClr val="000000"/>
              </a:buClr>
              <a:buSzPct val="45000"/>
              <a:buFont typeface="Wingdings" charset="2"/>
              <a:buChar char=""/>
            </a:pPr>
            <a:r>
              <a:rPr lang="nl-NL" spc="-1" dirty="0">
                <a:solidFill>
                  <a:srgbClr val="000000"/>
                </a:solidFill>
                <a:ea typeface="Tahoma"/>
              </a:rPr>
              <a:t>Keuze voor grote collectieve centra op afgelegen plaatsen: </a:t>
            </a:r>
            <a:r>
              <a:rPr lang="nl-NL" spc="-1" dirty="0" err="1">
                <a:solidFill>
                  <a:srgbClr val="000000"/>
                </a:solidFill>
                <a:ea typeface="Tahoma"/>
              </a:rPr>
              <a:t>quid</a:t>
            </a:r>
            <a:r>
              <a:rPr lang="nl-NL" spc="-1" dirty="0">
                <a:solidFill>
                  <a:srgbClr val="000000"/>
                </a:solidFill>
                <a:ea typeface="Tahoma"/>
              </a:rPr>
              <a:t> latere integratie?</a:t>
            </a:r>
          </a:p>
          <a:p>
            <a:pPr marL="343080" indent="-342360">
              <a:lnSpc>
                <a:spcPct val="100000"/>
              </a:lnSpc>
              <a:buClr>
                <a:srgbClr val="000000"/>
              </a:buClr>
              <a:buSzPct val="45000"/>
              <a:buFont typeface="Wingdings" charset="2"/>
              <a:buChar char=""/>
            </a:pPr>
            <a:endParaRPr lang="nl-NL" spc="-1" dirty="0"/>
          </a:p>
        </p:txBody>
      </p:sp>
    </p:spTree>
    <p:extLst>
      <p:ext uri="{BB962C8B-B14F-4D97-AF65-F5344CB8AC3E}">
        <p14:creationId xmlns:p14="http://schemas.microsoft.com/office/powerpoint/2010/main" val="265136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188775D-3546-4EC1-9B64-D46A1BF67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70" y="5178490"/>
            <a:ext cx="3167437" cy="1778009"/>
          </a:xfrm>
          <a:prstGeom prst="rect">
            <a:avLst/>
          </a:prstGeom>
        </p:spPr>
      </p:pic>
      <p:sp>
        <p:nvSpPr>
          <p:cNvPr id="9" name="Rechthoek 8">
            <a:extLst>
              <a:ext uri="{FF2B5EF4-FFF2-40B4-BE49-F238E27FC236}">
                <a16:creationId xmlns:a16="http://schemas.microsoft.com/office/drawing/2014/main" id="{DB8955C4-EABF-4C7B-8D76-FC76F8EFB6C9}"/>
              </a:ext>
            </a:extLst>
          </p:cNvPr>
          <p:cNvSpPr/>
          <p:nvPr/>
        </p:nvSpPr>
        <p:spPr>
          <a:xfrm>
            <a:off x="606489" y="405625"/>
            <a:ext cx="8061649" cy="4816703"/>
          </a:xfrm>
          <a:prstGeom prst="rect">
            <a:avLst/>
          </a:prstGeom>
        </p:spPr>
        <p:txBody>
          <a:bodyPr wrap="square">
            <a:spAutoFit/>
          </a:bodyPr>
          <a:lstStyle/>
          <a:p>
            <a:pPr>
              <a:lnSpc>
                <a:spcPct val="115000"/>
              </a:lnSpc>
            </a:pPr>
            <a:r>
              <a:rPr lang="nl-NL" sz="2000" b="1" spc="-1" dirty="0">
                <a:solidFill>
                  <a:srgbClr val="000000"/>
                </a:solidFill>
                <a:ea typeface="Tahoma"/>
              </a:rPr>
              <a:t>Opvang in België: situatie sinds 2021</a:t>
            </a:r>
            <a:endParaRPr lang="nl-NL" sz="2000" spc="-1" dirty="0"/>
          </a:p>
          <a:p>
            <a:pPr marL="342900" indent="-342900">
              <a:lnSpc>
                <a:spcPct val="100000"/>
              </a:lnSpc>
              <a:buFont typeface="Arial" panose="020B0604020202020204" pitchFamily="34" charset="0"/>
              <a:buChar char="•"/>
            </a:pPr>
            <a:endParaRPr lang="nl-NL" sz="2000" spc="-1" dirty="0"/>
          </a:p>
          <a:p>
            <a:r>
              <a:rPr lang="nl-NL" sz="2000" spc="-1" dirty="0"/>
              <a:t>Opvangcrisis: bijna 3000 mensen wachten op opvangplek sinds begin 2023</a:t>
            </a:r>
          </a:p>
          <a:p>
            <a:pPr marL="342900" indent="-342900">
              <a:lnSpc>
                <a:spcPct val="100000"/>
              </a:lnSpc>
              <a:buFont typeface="Arial" panose="020B0604020202020204" pitchFamily="34" charset="0"/>
              <a:buChar char="•"/>
            </a:pPr>
            <a:endParaRPr lang="nl-NL" sz="2000" spc="-1" dirty="0"/>
          </a:p>
          <a:p>
            <a:pPr marL="342900" indent="-342900">
              <a:lnSpc>
                <a:spcPct val="100000"/>
              </a:lnSpc>
              <a:buFont typeface="Arial" panose="020B0604020202020204" pitchFamily="34" charset="0"/>
              <a:buChar char="•"/>
            </a:pPr>
            <a:r>
              <a:rPr lang="nl-NL" sz="2000" spc="-1" dirty="0"/>
              <a:t>Rol Vluchtelingenwerk?</a:t>
            </a:r>
          </a:p>
          <a:p>
            <a:pPr marL="742950" lvl="1" indent="-285750">
              <a:buFont typeface="Arial" panose="020B0604020202020204" pitchFamily="34" charset="0"/>
              <a:buChar char="•"/>
            </a:pPr>
            <a:r>
              <a:rPr lang="nl-NL" dirty="0">
                <a:latin typeface="Franklin Gothic Book" panose="020B0503020102020204" pitchFamily="34" charset="0"/>
              </a:rPr>
              <a:t>Waakhond</a:t>
            </a:r>
          </a:p>
          <a:p>
            <a:pPr marL="742950" lvl="1" indent="-285750">
              <a:buFont typeface="Arial" panose="020B0604020202020204" pitchFamily="34" charset="0"/>
              <a:buChar char="•"/>
            </a:pPr>
            <a:r>
              <a:rPr lang="nl-NL" dirty="0">
                <a:latin typeface="Franklin Gothic Book" panose="020B0503020102020204" pitchFamily="34" charset="0"/>
              </a:rPr>
              <a:t>Informatie aan asielzoekers</a:t>
            </a:r>
          </a:p>
          <a:p>
            <a:pPr marL="742950" lvl="1" indent="-285750">
              <a:buFont typeface="Arial" panose="020B0604020202020204" pitchFamily="34" charset="0"/>
              <a:buChar char="•"/>
            </a:pPr>
            <a:r>
              <a:rPr lang="nl-NL" dirty="0">
                <a:latin typeface="Franklin Gothic Book" panose="020B0503020102020204" pitchFamily="34" charset="0"/>
              </a:rPr>
              <a:t>Politiek druk uitoefenen</a:t>
            </a:r>
          </a:p>
          <a:p>
            <a:pPr marL="742950" lvl="1" indent="-285750">
              <a:buFont typeface="Arial" panose="020B0604020202020204" pitchFamily="34" charset="0"/>
              <a:buChar char="•"/>
            </a:pPr>
            <a:r>
              <a:rPr lang="nl-NL" dirty="0">
                <a:latin typeface="Franklin Gothic Book" panose="020B0503020102020204" pitchFamily="34" charset="0"/>
              </a:rPr>
              <a:t>Legal helpdesk – strategisch procederen. </a:t>
            </a:r>
          </a:p>
          <a:p>
            <a:pPr marL="1200150" lvl="2" indent="-285750">
              <a:buFont typeface="Arial" panose="020B0604020202020204" pitchFamily="34" charset="0"/>
              <a:buChar char="•"/>
            </a:pPr>
            <a:r>
              <a:rPr lang="nl-NL" dirty="0">
                <a:latin typeface="Franklin Gothic Book" panose="020B0503020102020204" pitchFamily="34" charset="0"/>
              </a:rPr>
              <a:t>+ 7000 veroordelingen</a:t>
            </a:r>
          </a:p>
          <a:p>
            <a:pPr marL="1200150" lvl="2" indent="-285750">
              <a:buFont typeface="Arial" panose="020B0604020202020204" pitchFamily="34" charset="0"/>
              <a:buChar char="•"/>
            </a:pPr>
            <a:r>
              <a:rPr lang="nl-NL" dirty="0">
                <a:latin typeface="Franklin Gothic Book" panose="020B0503020102020204" pitchFamily="34" charset="0"/>
              </a:rPr>
              <a:t>Collectieve veroordeling - dwangsommen</a:t>
            </a:r>
          </a:p>
          <a:p>
            <a:pPr marL="1200150" lvl="2" indent="-285750">
              <a:buFont typeface="Arial" panose="020B0604020202020204" pitchFamily="34" charset="0"/>
              <a:buChar char="•"/>
            </a:pPr>
            <a:r>
              <a:rPr lang="nl-NL" dirty="0">
                <a:latin typeface="Franklin Gothic Book" panose="020B0503020102020204" pitchFamily="34" charset="0"/>
              </a:rPr>
              <a:t>Veroordelingen Europees Hof voor de Rechten van de Mens</a:t>
            </a:r>
          </a:p>
          <a:p>
            <a:pPr lvl="1"/>
            <a:endParaRPr lang="nl-NL" sz="2000" spc="-1" dirty="0"/>
          </a:p>
          <a:p>
            <a:pPr marL="342900" indent="-342900">
              <a:buFont typeface="Arial" panose="020B0604020202020204" pitchFamily="34" charset="0"/>
              <a:buChar char="•"/>
            </a:pPr>
            <a:r>
              <a:rPr lang="nl-NL" sz="2000" spc="-1" dirty="0"/>
              <a:t>Netwerk van solidaire steden en gemeenten</a:t>
            </a:r>
          </a:p>
          <a:p>
            <a:pPr>
              <a:lnSpc>
                <a:spcPct val="100000"/>
              </a:lnSpc>
            </a:pPr>
            <a:endParaRPr lang="nl-NL" spc="-1" dirty="0"/>
          </a:p>
        </p:txBody>
      </p:sp>
    </p:spTree>
    <p:extLst>
      <p:ext uri="{BB962C8B-B14F-4D97-AF65-F5344CB8AC3E}">
        <p14:creationId xmlns:p14="http://schemas.microsoft.com/office/powerpoint/2010/main" val="122728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 name="CustomShape 1"/>
          <p:cNvSpPr/>
          <p:nvPr/>
        </p:nvSpPr>
        <p:spPr>
          <a:xfrm>
            <a:off x="260280" y="489240"/>
            <a:ext cx="8228520" cy="582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nSpc>
                <a:spcPct val="100000"/>
              </a:lnSpc>
            </a:pPr>
            <a:r>
              <a:rPr lang="nl-NL" sz="3600" b="1" strike="noStrike" spc="-1">
                <a:solidFill>
                  <a:srgbClr val="000000"/>
                </a:solidFill>
                <a:latin typeface="Cordia New"/>
                <a:ea typeface="DejaVu LGC Sans"/>
              </a:rPr>
              <a:t>  </a:t>
            </a:r>
            <a:endParaRPr lang="nl-NL" sz="3600" b="0" strike="noStrike" spc="-1">
              <a:latin typeface="Arial"/>
            </a:endParaRPr>
          </a:p>
        </p:txBody>
      </p:sp>
      <p:sp>
        <p:nvSpPr>
          <p:cNvPr id="136" name="CustomShape 2"/>
          <p:cNvSpPr/>
          <p:nvPr/>
        </p:nvSpPr>
        <p:spPr>
          <a:xfrm>
            <a:off x="456480" y="1599840"/>
            <a:ext cx="8228160" cy="4610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7" name="CustomShape 3"/>
          <p:cNvSpPr/>
          <p:nvPr/>
        </p:nvSpPr>
        <p:spPr>
          <a:xfrm>
            <a:off x="-587520" y="725400"/>
            <a:ext cx="8227440" cy="397620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342000" indent="-341280">
              <a:lnSpc>
                <a:spcPct val="100000"/>
              </a:lnSpc>
              <a:spcAft>
                <a:spcPts val="1420"/>
              </a:spcAft>
            </a:pPr>
            <a:r>
              <a:rPr lang="nl-NL" sz="2400" b="1" strike="noStrike" spc="-1">
                <a:solidFill>
                  <a:srgbClr val="000000"/>
                </a:solidFill>
                <a:latin typeface="Arial"/>
                <a:ea typeface="DejaVu Sans"/>
              </a:rPr>
              <a:t> </a:t>
            </a:r>
            <a:endParaRPr lang="nl-NL" sz="2400" b="0" strike="noStrike" spc="-1">
              <a:latin typeface="Arial"/>
            </a:endParaRPr>
          </a:p>
          <a:p>
            <a:pPr marL="342000" indent="-341280">
              <a:lnSpc>
                <a:spcPct val="100000"/>
              </a:lnSpc>
              <a:spcAft>
                <a:spcPts val="1420"/>
              </a:spcAft>
            </a:pPr>
            <a:r>
              <a:rPr lang="nl-NL" sz="2400" b="0" strike="noStrike" spc="-1">
                <a:solidFill>
                  <a:srgbClr val="000000"/>
                </a:solidFill>
                <a:latin typeface="Arial"/>
                <a:ea typeface="DejaVu Sans"/>
              </a:rPr>
              <a:t> </a:t>
            </a:r>
            <a:endParaRPr lang="nl-NL" sz="2400" b="0" strike="noStrike" spc="-1">
              <a:latin typeface="Arial"/>
            </a:endParaRPr>
          </a:p>
          <a:p>
            <a:pPr marL="342000" indent="-341280">
              <a:lnSpc>
                <a:spcPct val="100000"/>
              </a:lnSpc>
              <a:spcAft>
                <a:spcPts val="1420"/>
              </a:spcAft>
            </a:pPr>
            <a:r>
              <a:rPr lang="nl-NL" sz="2400" b="0" strike="noStrike" spc="-1">
                <a:solidFill>
                  <a:srgbClr val="000000"/>
                </a:solidFill>
                <a:latin typeface="Arial"/>
                <a:ea typeface="DejaVu Sans"/>
              </a:rPr>
              <a:t> </a:t>
            </a:r>
            <a:endParaRPr lang="nl-NL" sz="2400" b="0" strike="noStrike" spc="-1">
              <a:latin typeface="Arial"/>
            </a:endParaRPr>
          </a:p>
        </p:txBody>
      </p:sp>
      <p:pic>
        <p:nvPicPr>
          <p:cNvPr id="138" name="Afbeelding 137"/>
          <p:cNvPicPr/>
          <p:nvPr/>
        </p:nvPicPr>
        <p:blipFill>
          <a:blip r:embed="rId3"/>
          <a:srcRect t="12582" r="8846" b="12870"/>
          <a:stretch/>
        </p:blipFill>
        <p:spPr>
          <a:xfrm>
            <a:off x="1697760" y="914400"/>
            <a:ext cx="5811480" cy="4133160"/>
          </a:xfrm>
          <a:prstGeom prst="rect">
            <a:avLst/>
          </a:prstGeom>
          <a:ln>
            <a:noFill/>
          </a:ln>
        </p:spPr>
      </p:pic>
      <p:sp>
        <p:nvSpPr>
          <p:cNvPr id="139" name="CustomShape 4"/>
          <p:cNvSpPr/>
          <p:nvPr/>
        </p:nvSpPr>
        <p:spPr>
          <a:xfrm>
            <a:off x="514800" y="391680"/>
            <a:ext cx="8244720" cy="88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1">
            <a:spAutoFit/>
          </a:bodyPr>
          <a:lstStyle/>
          <a:p>
            <a:pPr>
              <a:lnSpc>
                <a:spcPct val="93000"/>
              </a:lnSpc>
            </a:pPr>
            <a:r>
              <a:rPr lang="nl-NL" sz="2800" b="1" strike="noStrike" spc="-1">
                <a:solidFill>
                  <a:srgbClr val="000000"/>
                </a:solidFill>
                <a:latin typeface="Arial"/>
                <a:ea typeface="DejaVu LGC Sans"/>
              </a:rPr>
              <a:t>In de gemeenten: vanaf 2022 regie bij gemeente</a:t>
            </a:r>
            <a:endParaRPr lang="nl-NL" sz="2800" b="0" strike="noStrike" spc="-1">
              <a:latin typeface="Arial"/>
            </a:endParaRPr>
          </a:p>
        </p:txBody>
      </p:sp>
      <p:pic>
        <p:nvPicPr>
          <p:cNvPr id="7" name="Afbeelding 6">
            <a:extLst>
              <a:ext uri="{FF2B5EF4-FFF2-40B4-BE49-F238E27FC236}">
                <a16:creationId xmlns:a16="http://schemas.microsoft.com/office/drawing/2014/main" id="{BC191400-3C36-4FE7-B713-E0B091E85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70" y="5178490"/>
            <a:ext cx="3167437" cy="17780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 name="CustomShape 1"/>
          <p:cNvSpPr/>
          <p:nvPr/>
        </p:nvSpPr>
        <p:spPr>
          <a:xfrm>
            <a:off x="260280" y="489240"/>
            <a:ext cx="8228520" cy="582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nSpc>
                <a:spcPct val="100000"/>
              </a:lnSpc>
            </a:pPr>
            <a:r>
              <a:rPr lang="nl-NL" sz="3600" b="1" strike="noStrike" spc="-1">
                <a:solidFill>
                  <a:srgbClr val="000000"/>
                </a:solidFill>
                <a:latin typeface="Cordia New"/>
                <a:ea typeface="DejaVu LGC Sans"/>
              </a:rPr>
              <a:t>  </a:t>
            </a:r>
            <a:endParaRPr lang="nl-NL" sz="3600" b="0" strike="noStrike" spc="-1">
              <a:latin typeface="Arial"/>
            </a:endParaRPr>
          </a:p>
        </p:txBody>
      </p:sp>
      <p:sp>
        <p:nvSpPr>
          <p:cNvPr id="141" name="CustomShape 2"/>
          <p:cNvSpPr/>
          <p:nvPr/>
        </p:nvSpPr>
        <p:spPr>
          <a:xfrm>
            <a:off x="456480" y="1599840"/>
            <a:ext cx="8228160" cy="4610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42" name="CustomShape 3"/>
          <p:cNvSpPr/>
          <p:nvPr/>
        </p:nvSpPr>
        <p:spPr>
          <a:xfrm>
            <a:off x="181440" y="293400"/>
            <a:ext cx="8583480" cy="526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1">
            <a:spAutoFit/>
          </a:bodyPr>
          <a:lstStyle/>
          <a:p>
            <a:pPr>
              <a:lnSpc>
                <a:spcPct val="100000"/>
              </a:lnSpc>
            </a:pPr>
            <a:r>
              <a:rPr lang="nl-NL" sz="2800" b="1" strike="noStrike" spc="-1">
                <a:solidFill>
                  <a:srgbClr val="000000"/>
                </a:solidFill>
                <a:latin typeface="Arial"/>
                <a:ea typeface="Tahoma"/>
              </a:rPr>
              <a:t>Maatschappelijke en juridische begeleiding in </a:t>
            </a:r>
            <a:endParaRPr lang="nl-NL" sz="2800" b="0" strike="noStrike" spc="-1">
              <a:latin typeface="Arial"/>
            </a:endParaRPr>
          </a:p>
          <a:p>
            <a:pPr>
              <a:lnSpc>
                <a:spcPct val="100000"/>
              </a:lnSpc>
            </a:pPr>
            <a:r>
              <a:rPr lang="nl-NL" sz="2800" b="1" strike="noStrike" spc="-1">
                <a:solidFill>
                  <a:srgbClr val="000000"/>
                </a:solidFill>
                <a:latin typeface="Arial"/>
                <a:ea typeface="Tahoma"/>
              </a:rPr>
              <a:t>ca 280 gemeenten</a:t>
            </a:r>
            <a:endParaRPr lang="nl-NL" sz="2800" b="0" strike="noStrike" spc="-1">
              <a:latin typeface="Arial"/>
            </a:endParaRPr>
          </a:p>
          <a:p>
            <a:pPr>
              <a:lnSpc>
                <a:spcPct val="100000"/>
              </a:lnSpc>
            </a:pPr>
            <a:endParaRPr lang="nl-NL" sz="2800" b="0" strike="noStrike" spc="-1">
              <a:latin typeface="Arial"/>
            </a:endParaRPr>
          </a:p>
          <a:p>
            <a:pPr>
              <a:lnSpc>
                <a:spcPct val="100000"/>
              </a:lnSpc>
            </a:pPr>
            <a:r>
              <a:rPr lang="nl-NL" sz="2400" b="0" strike="noStrike" spc="-1">
                <a:solidFill>
                  <a:srgbClr val="000000"/>
                </a:solidFill>
                <a:latin typeface="Arial"/>
                <a:ea typeface="DejaVu LGC Sans"/>
              </a:rPr>
              <a:t>De maatschappelijk begeleider als stabiele factor naast de </a:t>
            </a:r>
            <a:endParaRPr lang="nl-NL" sz="2400" b="0" strike="noStrike" spc="-1">
              <a:latin typeface="Arial"/>
            </a:endParaRPr>
          </a:p>
          <a:p>
            <a:pPr>
              <a:lnSpc>
                <a:spcPct val="100000"/>
              </a:lnSpc>
            </a:pPr>
            <a:r>
              <a:rPr lang="nl-NL" sz="2400" b="0" strike="noStrike" spc="-1">
                <a:solidFill>
                  <a:srgbClr val="000000"/>
                </a:solidFill>
                <a:latin typeface="Arial"/>
                <a:ea typeface="DejaVu LGC Sans"/>
              </a:rPr>
              <a:t>statushouder in het vinden van de weg in de gemeente</a:t>
            </a:r>
            <a:endParaRPr lang="nl-NL" sz="2400" b="0" strike="noStrike" spc="-1">
              <a:latin typeface="Arial"/>
            </a:endParaRPr>
          </a:p>
          <a:p>
            <a:pPr marL="343080" indent="-342360">
              <a:lnSpc>
                <a:spcPct val="93000"/>
              </a:lnSpc>
            </a:pPr>
            <a:endParaRPr lang="nl-NL" sz="2400" b="0" strike="noStrike" spc="-1">
              <a:latin typeface="Arial"/>
            </a:endParaRPr>
          </a:p>
          <a:p>
            <a:pPr marL="343080" indent="-342360">
              <a:lnSpc>
                <a:spcPct val="93000"/>
              </a:lnSpc>
            </a:pPr>
            <a:r>
              <a:rPr lang="nl-NL" sz="2400" b="0" strike="noStrike" spc="-1">
                <a:solidFill>
                  <a:srgbClr val="000000"/>
                </a:solidFill>
                <a:latin typeface="Arial"/>
                <a:ea typeface="DejaVu LGC Sans"/>
              </a:rPr>
              <a:t>Intensieve begeleiding door vrijwillige maatschappelijk </a:t>
            </a:r>
            <a:endParaRPr lang="nl-NL" sz="2400" b="0" strike="noStrike" spc="-1">
              <a:latin typeface="Arial"/>
            </a:endParaRPr>
          </a:p>
          <a:p>
            <a:pPr marL="343080" indent="-342360">
              <a:lnSpc>
                <a:spcPct val="93000"/>
              </a:lnSpc>
            </a:pPr>
            <a:r>
              <a:rPr lang="nl-NL" sz="2400" b="0" strike="noStrike" spc="-1">
                <a:solidFill>
                  <a:srgbClr val="000000"/>
                </a:solidFill>
                <a:latin typeface="Arial"/>
                <a:ea typeface="DejaVu LGC Sans"/>
              </a:rPr>
              <a:t>begeleiders onder leiding van een deskundige teamleider</a:t>
            </a:r>
            <a:endParaRPr lang="nl-NL" sz="2400" b="0" strike="noStrike" spc="-1">
              <a:latin typeface="Arial"/>
            </a:endParaRPr>
          </a:p>
          <a:p>
            <a:pPr marL="343080" indent="-342360">
              <a:lnSpc>
                <a:spcPct val="93000"/>
              </a:lnSpc>
            </a:pPr>
            <a:endParaRPr lang="nl-NL" sz="2400" b="0" strike="noStrike" spc="-1">
              <a:latin typeface="Arial"/>
            </a:endParaRPr>
          </a:p>
          <a:p>
            <a:pPr marL="343080" indent="-342360">
              <a:lnSpc>
                <a:spcPct val="93000"/>
              </a:lnSpc>
            </a:pPr>
            <a:r>
              <a:rPr lang="nl-NL" sz="2400" b="0" strike="noStrike" spc="-1">
                <a:solidFill>
                  <a:srgbClr val="000000"/>
                </a:solidFill>
                <a:latin typeface="Arial"/>
                <a:ea typeface="DejaVu LGC Sans"/>
              </a:rPr>
              <a:t>Vergroting sociaal netwerk en integratie in de gemeente</a:t>
            </a:r>
            <a:endParaRPr lang="nl-NL" sz="2400" b="0" strike="noStrike" spc="-1">
              <a:latin typeface="Arial"/>
            </a:endParaRPr>
          </a:p>
          <a:p>
            <a:pPr marL="343080" indent="-342360">
              <a:lnSpc>
                <a:spcPct val="100000"/>
              </a:lnSpc>
            </a:pPr>
            <a:endParaRPr lang="nl-NL" sz="2400" b="0" strike="noStrike" spc="-1">
              <a:latin typeface="Arial"/>
            </a:endParaRPr>
          </a:p>
          <a:p>
            <a:pPr marL="343080" indent="-342360">
              <a:lnSpc>
                <a:spcPct val="100000"/>
              </a:lnSpc>
            </a:pPr>
            <a:r>
              <a:rPr lang="nl-NL" sz="2400" b="0" strike="noStrike" spc="-1">
                <a:solidFill>
                  <a:srgbClr val="000000"/>
                </a:solidFill>
                <a:latin typeface="Arial"/>
                <a:ea typeface="DejaVu LGC Sans"/>
              </a:rPr>
              <a:t>Individuele begeleiding, groepstrainingen, spreekuren en taal</a:t>
            </a:r>
            <a:endParaRPr lang="nl-NL" sz="2400" b="0" strike="noStrike" spc="-1">
              <a:latin typeface="Arial"/>
            </a:endParaRPr>
          </a:p>
          <a:p>
            <a:pPr marL="343080" indent="-342360">
              <a:lnSpc>
                <a:spcPct val="100000"/>
              </a:lnSpc>
            </a:pPr>
            <a:endParaRPr lang="nl-NL" sz="2400" b="0" strike="noStrike" spc="-1">
              <a:latin typeface="Arial"/>
            </a:endParaRPr>
          </a:p>
          <a:p>
            <a:pPr marL="343080" indent="-342360">
              <a:lnSpc>
                <a:spcPct val="100000"/>
              </a:lnSpc>
            </a:pPr>
            <a:endParaRPr lang="nl-NL" sz="2400" b="0" strike="noStrike" spc="-1">
              <a:latin typeface="Arial"/>
            </a:endParaRPr>
          </a:p>
        </p:txBody>
      </p:sp>
      <p:pic>
        <p:nvPicPr>
          <p:cNvPr id="5" name="Afbeelding 4">
            <a:extLst>
              <a:ext uri="{FF2B5EF4-FFF2-40B4-BE49-F238E27FC236}">
                <a16:creationId xmlns:a16="http://schemas.microsoft.com/office/drawing/2014/main" id="{FF7B2A97-7B54-44D7-A4DA-D4998CC1F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0" y="5178490"/>
            <a:ext cx="3167437" cy="17780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 name="CustomShape 1"/>
          <p:cNvSpPr/>
          <p:nvPr/>
        </p:nvSpPr>
        <p:spPr>
          <a:xfrm>
            <a:off x="260280" y="489240"/>
            <a:ext cx="8228520" cy="582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nSpc>
                <a:spcPct val="100000"/>
              </a:lnSpc>
            </a:pPr>
            <a:r>
              <a:rPr lang="nl-NL" sz="3600" b="1" strike="noStrike" spc="-1">
                <a:solidFill>
                  <a:srgbClr val="000000"/>
                </a:solidFill>
                <a:latin typeface="Cordia New"/>
                <a:ea typeface="DejaVu LGC Sans"/>
              </a:rPr>
              <a:t>  </a:t>
            </a:r>
            <a:endParaRPr lang="nl-NL" sz="3600" b="0" strike="noStrike" spc="-1">
              <a:latin typeface="Arial"/>
            </a:endParaRPr>
          </a:p>
        </p:txBody>
      </p:sp>
      <p:sp>
        <p:nvSpPr>
          <p:cNvPr id="144" name="CustomShape 2"/>
          <p:cNvSpPr/>
          <p:nvPr/>
        </p:nvSpPr>
        <p:spPr>
          <a:xfrm>
            <a:off x="456480" y="1599840"/>
            <a:ext cx="8228160" cy="4610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45" name="CustomShape 3"/>
          <p:cNvSpPr/>
          <p:nvPr/>
        </p:nvSpPr>
        <p:spPr>
          <a:xfrm>
            <a:off x="181440" y="293400"/>
            <a:ext cx="8583480" cy="539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1">
            <a:spAutoFit/>
          </a:bodyPr>
          <a:lstStyle/>
          <a:p>
            <a:pPr>
              <a:lnSpc>
                <a:spcPct val="100000"/>
              </a:lnSpc>
            </a:pPr>
            <a:r>
              <a:rPr lang="nl-NL" sz="2400" b="1" strike="noStrike" spc="-1">
                <a:solidFill>
                  <a:srgbClr val="000000"/>
                </a:solidFill>
                <a:latin typeface="Arial"/>
                <a:ea typeface="Tahoma"/>
              </a:rPr>
              <a:t>Feiten uit 2022 in cijfers:</a:t>
            </a:r>
            <a:endParaRPr lang="nl-NL" sz="2400" b="0" strike="noStrike" spc="-1">
              <a:latin typeface="Arial"/>
            </a:endParaRPr>
          </a:p>
          <a:p>
            <a:pPr>
              <a:lnSpc>
                <a:spcPct val="115000"/>
              </a:lnSpc>
            </a:pPr>
            <a:endParaRPr lang="nl-NL" sz="2400" b="0" strike="noStrike" spc="-1">
              <a:latin typeface="Arial"/>
            </a:endParaRPr>
          </a:p>
          <a:p>
            <a:pPr>
              <a:lnSpc>
                <a:spcPct val="115000"/>
              </a:lnSpc>
            </a:pPr>
            <a:r>
              <a:rPr lang="nl-NL" sz="2400" b="1" strike="noStrike" spc="-1">
                <a:solidFill>
                  <a:srgbClr val="F57914"/>
                </a:solidFill>
                <a:latin typeface="Arial"/>
                <a:ea typeface="Tahoma"/>
              </a:rPr>
              <a:t>9.300</a:t>
            </a:r>
            <a:r>
              <a:rPr lang="nl-NL" sz="2400" b="0" strike="noStrike" spc="-1">
                <a:solidFill>
                  <a:srgbClr val="F57914"/>
                </a:solidFill>
                <a:latin typeface="Arial"/>
                <a:ea typeface="Tahoma"/>
              </a:rPr>
              <a:t> </a:t>
            </a:r>
            <a:r>
              <a:rPr lang="nl-NL" sz="2400" b="1" strike="noStrike" spc="-1">
                <a:solidFill>
                  <a:srgbClr val="F57914"/>
                </a:solidFill>
                <a:latin typeface="Arial"/>
                <a:ea typeface="Tahoma"/>
              </a:rPr>
              <a:t>vrijwilligers</a:t>
            </a:r>
            <a:r>
              <a:rPr lang="nl-NL" sz="2400" b="0" strike="noStrike" spc="-1">
                <a:solidFill>
                  <a:srgbClr val="000000"/>
                </a:solidFill>
                <a:latin typeface="Arial"/>
                <a:ea typeface="Tahoma"/>
              </a:rPr>
              <a:t> actief bij VWN (63% vrouw en 37% man)</a:t>
            </a:r>
            <a:endParaRPr lang="nl-NL" sz="2400" b="0" strike="noStrike" spc="-1">
              <a:latin typeface="Arial"/>
            </a:endParaRPr>
          </a:p>
          <a:p>
            <a:pPr>
              <a:lnSpc>
                <a:spcPct val="115000"/>
              </a:lnSpc>
            </a:pPr>
            <a:r>
              <a:rPr lang="nl-NL" sz="2400" b="0" strike="noStrike" spc="-1">
                <a:solidFill>
                  <a:srgbClr val="000000"/>
                </a:solidFill>
                <a:latin typeface="Arial"/>
                <a:ea typeface="Tahoma"/>
              </a:rPr>
              <a:t>Ruim </a:t>
            </a:r>
            <a:r>
              <a:rPr lang="nl-NL" sz="2400" b="1" strike="noStrike" spc="-1">
                <a:solidFill>
                  <a:srgbClr val="F57914"/>
                </a:solidFill>
                <a:latin typeface="Arial"/>
                <a:ea typeface="Tahoma"/>
              </a:rPr>
              <a:t>87.800 vluchtelingen</a:t>
            </a:r>
            <a:r>
              <a:rPr lang="nl-NL" sz="2400" b="0" strike="noStrike" spc="-1">
                <a:solidFill>
                  <a:srgbClr val="000000"/>
                </a:solidFill>
                <a:latin typeface="Arial"/>
                <a:ea typeface="Tahoma"/>
              </a:rPr>
              <a:t> begeleid bij hun </a:t>
            </a:r>
            <a:r>
              <a:rPr lang="nl-NL" sz="2400" b="0" i="1" strike="noStrike" spc="-1">
                <a:solidFill>
                  <a:srgbClr val="000000"/>
                </a:solidFill>
                <a:latin typeface="Arial"/>
                <a:ea typeface="Tahoma"/>
              </a:rPr>
              <a:t>asielprocedure</a:t>
            </a:r>
            <a:br/>
            <a:r>
              <a:rPr lang="nl-NL" sz="2400" b="0" strike="noStrike" spc="-1">
                <a:solidFill>
                  <a:srgbClr val="000000"/>
                </a:solidFill>
                <a:latin typeface="Arial"/>
                <a:ea typeface="Tahoma"/>
              </a:rPr>
              <a:t>Ruim </a:t>
            </a:r>
            <a:r>
              <a:rPr lang="nl-NL" sz="2400" b="1" strike="noStrike" spc="-1">
                <a:solidFill>
                  <a:srgbClr val="F57914"/>
                </a:solidFill>
                <a:latin typeface="Arial"/>
                <a:ea typeface="Tahoma"/>
              </a:rPr>
              <a:t>8.000 vluchtelingen</a:t>
            </a:r>
            <a:r>
              <a:rPr lang="nl-NL" sz="2400" b="0" strike="noStrike" spc="-1">
                <a:solidFill>
                  <a:srgbClr val="000000"/>
                </a:solidFill>
                <a:latin typeface="Arial"/>
                <a:ea typeface="Tahoma"/>
              </a:rPr>
              <a:t> begeleid bij </a:t>
            </a:r>
            <a:r>
              <a:rPr lang="nl-NL" sz="2400" b="0" i="1" strike="noStrike" spc="-1">
                <a:solidFill>
                  <a:srgbClr val="000000"/>
                </a:solidFill>
                <a:latin typeface="Arial"/>
                <a:ea typeface="Tahoma"/>
              </a:rPr>
              <a:t>gezinshereniging</a:t>
            </a:r>
            <a:endParaRPr lang="nl-NL" sz="2400" b="0" strike="noStrike" spc="-1">
              <a:latin typeface="Arial"/>
            </a:endParaRPr>
          </a:p>
          <a:p>
            <a:pPr>
              <a:lnSpc>
                <a:spcPct val="115000"/>
              </a:lnSpc>
            </a:pPr>
            <a:r>
              <a:rPr lang="nl-NL" sz="2400" b="0" strike="noStrike" spc="-1">
                <a:solidFill>
                  <a:srgbClr val="000000"/>
                </a:solidFill>
                <a:latin typeface="Arial"/>
                <a:ea typeface="Tahoma"/>
              </a:rPr>
              <a:t>Op </a:t>
            </a:r>
            <a:r>
              <a:rPr lang="nl-NL" sz="2400" b="1" strike="noStrike" spc="-1">
                <a:solidFill>
                  <a:srgbClr val="F57914"/>
                </a:solidFill>
                <a:latin typeface="Arial"/>
                <a:ea typeface="Tahoma"/>
              </a:rPr>
              <a:t>252 locaties</a:t>
            </a:r>
            <a:r>
              <a:rPr lang="nl-NL" sz="2400" b="0" strike="noStrike" spc="-1">
                <a:solidFill>
                  <a:srgbClr val="000000"/>
                </a:solidFill>
                <a:latin typeface="Arial"/>
                <a:ea typeface="Tahoma"/>
              </a:rPr>
              <a:t> (alle </a:t>
            </a:r>
            <a:r>
              <a:rPr lang="nl-NL" sz="2400" b="0" i="1" strike="noStrike" spc="-1">
                <a:solidFill>
                  <a:srgbClr val="000000"/>
                </a:solidFill>
                <a:latin typeface="Arial"/>
                <a:ea typeface="Tahoma"/>
              </a:rPr>
              <a:t>(crisis) noodopvanglocaties</a:t>
            </a:r>
            <a:r>
              <a:rPr lang="nl-NL" sz="2400" b="0" strike="noStrike" spc="-1">
                <a:solidFill>
                  <a:srgbClr val="000000"/>
                </a:solidFill>
                <a:latin typeface="Arial"/>
                <a:ea typeface="Tahoma"/>
              </a:rPr>
              <a:t>) aanwezig </a:t>
            </a:r>
            <a:endParaRPr lang="nl-NL" sz="2400" b="0" strike="noStrike" spc="-1">
              <a:latin typeface="Arial"/>
            </a:endParaRPr>
          </a:p>
          <a:p>
            <a:pPr>
              <a:lnSpc>
                <a:spcPct val="115000"/>
              </a:lnSpc>
            </a:pPr>
            <a:r>
              <a:rPr lang="nl-NL" sz="2400" b="0" strike="noStrike" spc="-1">
                <a:solidFill>
                  <a:srgbClr val="000000"/>
                </a:solidFill>
                <a:latin typeface="Arial"/>
                <a:ea typeface="Tahoma"/>
              </a:rPr>
              <a:t>Actief in </a:t>
            </a:r>
            <a:r>
              <a:rPr lang="nl-NL" sz="2400" b="1" strike="noStrike" spc="-1">
                <a:solidFill>
                  <a:srgbClr val="F57914"/>
                </a:solidFill>
                <a:latin typeface="Arial"/>
                <a:ea typeface="Tahoma"/>
              </a:rPr>
              <a:t>280 gemeenten </a:t>
            </a:r>
            <a:r>
              <a:rPr lang="nl-NL" sz="2400" b="0" strike="noStrike" spc="-1">
                <a:solidFill>
                  <a:srgbClr val="000000"/>
                </a:solidFill>
                <a:latin typeface="Arial"/>
                <a:ea typeface="Tahoma"/>
              </a:rPr>
              <a:t>waar</a:t>
            </a:r>
            <a:r>
              <a:rPr lang="nl-NL" sz="2400" b="1" strike="noStrike" spc="-1">
                <a:solidFill>
                  <a:srgbClr val="F57914"/>
                </a:solidFill>
                <a:latin typeface="Arial"/>
                <a:ea typeface="Tahoma"/>
              </a:rPr>
              <a:t> 27.266 vluchtelingen</a:t>
            </a:r>
            <a:r>
              <a:rPr lang="nl-NL" sz="2400" b="0" strike="noStrike" spc="-1">
                <a:solidFill>
                  <a:srgbClr val="000000"/>
                </a:solidFill>
                <a:latin typeface="Arial"/>
                <a:ea typeface="Tahoma"/>
              </a:rPr>
              <a:t>  </a:t>
            </a:r>
            <a:r>
              <a:rPr lang="nl-NL" sz="2400" b="0" i="1" strike="noStrike" spc="-1">
                <a:solidFill>
                  <a:srgbClr val="000000"/>
                </a:solidFill>
                <a:latin typeface="Arial"/>
                <a:ea typeface="Tahoma"/>
              </a:rPr>
              <a:t>maatschappelijke begeleiding </a:t>
            </a:r>
            <a:r>
              <a:rPr lang="nl-NL" sz="2400" b="0" strike="noStrike" spc="-1">
                <a:solidFill>
                  <a:srgbClr val="000000"/>
                </a:solidFill>
                <a:latin typeface="Arial"/>
                <a:ea typeface="Tahoma"/>
              </a:rPr>
              <a:t>ontvangen</a:t>
            </a:r>
            <a:endParaRPr lang="nl-NL" sz="2400" b="0" strike="noStrike" spc="-1">
              <a:latin typeface="Arial"/>
            </a:endParaRPr>
          </a:p>
          <a:p>
            <a:pPr>
              <a:lnSpc>
                <a:spcPct val="115000"/>
              </a:lnSpc>
            </a:pPr>
            <a:r>
              <a:rPr lang="nl-NL" sz="2400" b="1" strike="noStrike" spc="-1">
                <a:solidFill>
                  <a:srgbClr val="F57914"/>
                </a:solidFill>
                <a:latin typeface="Arial"/>
                <a:ea typeface="Tahoma"/>
              </a:rPr>
              <a:t>8.900 cursisten</a:t>
            </a:r>
            <a:r>
              <a:rPr lang="nl-NL" sz="2400" b="0" strike="noStrike" spc="-1">
                <a:solidFill>
                  <a:srgbClr val="000000"/>
                </a:solidFill>
                <a:latin typeface="Arial"/>
                <a:ea typeface="Tahoma"/>
              </a:rPr>
              <a:t> volgen workshops in het kader van de </a:t>
            </a:r>
            <a:r>
              <a:rPr lang="nl-NL" sz="2400" b="0" i="1" strike="noStrike" spc="-1">
                <a:solidFill>
                  <a:srgbClr val="000000"/>
                </a:solidFill>
                <a:latin typeface="Arial"/>
                <a:ea typeface="Tahoma"/>
              </a:rPr>
              <a:t>participatieverklaring</a:t>
            </a:r>
            <a:endParaRPr lang="nl-NL" sz="2400" b="0" strike="noStrike" spc="-1">
              <a:latin typeface="Arial"/>
            </a:endParaRPr>
          </a:p>
          <a:p>
            <a:pPr>
              <a:lnSpc>
                <a:spcPct val="115000"/>
              </a:lnSpc>
            </a:pPr>
            <a:r>
              <a:rPr lang="nl-NL" sz="2400" b="1" strike="noStrike" spc="-1">
                <a:solidFill>
                  <a:srgbClr val="F57914"/>
                </a:solidFill>
                <a:latin typeface="Arial"/>
                <a:ea typeface="Tahoma"/>
              </a:rPr>
              <a:t>362</a:t>
            </a:r>
            <a:r>
              <a:rPr lang="nl-NL" sz="2400" b="0" strike="noStrike" spc="-1">
                <a:solidFill>
                  <a:srgbClr val="000000"/>
                </a:solidFill>
                <a:latin typeface="Arial"/>
                <a:ea typeface="Tahoma"/>
              </a:rPr>
              <a:t> </a:t>
            </a:r>
            <a:r>
              <a:rPr lang="nl-NL" sz="2400" b="0" i="1" strike="noStrike" spc="-1">
                <a:solidFill>
                  <a:srgbClr val="000000"/>
                </a:solidFill>
                <a:latin typeface="Arial"/>
                <a:ea typeface="Tahoma"/>
              </a:rPr>
              <a:t>Bekend maakt Bemind-sessies</a:t>
            </a:r>
            <a:r>
              <a:rPr lang="nl-NL" sz="2400" b="0" strike="noStrike" spc="-1">
                <a:solidFill>
                  <a:srgbClr val="000000"/>
                </a:solidFill>
                <a:latin typeface="Arial"/>
                <a:ea typeface="Tahoma"/>
              </a:rPr>
              <a:t>, waarvan 316 op scholen</a:t>
            </a:r>
            <a:endParaRPr lang="nl-NL" sz="2400" b="0" strike="noStrike" spc="-1">
              <a:latin typeface="Arial"/>
            </a:endParaRPr>
          </a:p>
          <a:p>
            <a:pPr marL="343080" indent="-342360">
              <a:lnSpc>
                <a:spcPct val="100000"/>
              </a:lnSpc>
            </a:pPr>
            <a:endParaRPr lang="nl-NL" sz="2400" b="0" strike="noStrike" spc="-1">
              <a:latin typeface="Arial"/>
            </a:endParaRPr>
          </a:p>
          <a:p>
            <a:pPr marL="343080" indent="-342360">
              <a:lnSpc>
                <a:spcPct val="100000"/>
              </a:lnSpc>
            </a:pPr>
            <a:endParaRPr lang="nl-NL" sz="2400" b="0" strike="noStrike" spc="-1">
              <a:latin typeface="Arial"/>
            </a:endParaRPr>
          </a:p>
        </p:txBody>
      </p:sp>
      <p:pic>
        <p:nvPicPr>
          <p:cNvPr id="5" name="Afbeelding 4">
            <a:extLst>
              <a:ext uri="{FF2B5EF4-FFF2-40B4-BE49-F238E27FC236}">
                <a16:creationId xmlns:a16="http://schemas.microsoft.com/office/drawing/2014/main" id="{B302FF5F-8590-49E8-B4E3-969B38AB5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0" y="5178490"/>
            <a:ext cx="3167437" cy="17780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7300EDA16D44F97378C8477BDE258" ma:contentTypeVersion="11" ma:contentTypeDescription="Create a new document." ma:contentTypeScope="" ma:versionID="3f6163119ea5b6dfd781169785a03e47">
  <xsd:schema xmlns:xsd="http://www.w3.org/2001/XMLSchema" xmlns:xs="http://www.w3.org/2001/XMLSchema" xmlns:p="http://schemas.microsoft.com/office/2006/metadata/properties" xmlns:ns2="c7a5ccdd-8676-4fcd-a516-bb2535091674" xmlns:ns3="ed62f4cc-5c15-4609-92d2-55b9ed5699a9" targetNamespace="http://schemas.microsoft.com/office/2006/metadata/properties" ma:root="true" ma:fieldsID="d6f8355e38f3100c8f51814d924bfab3" ns2:_="" ns3:_="">
    <xsd:import namespace="c7a5ccdd-8676-4fcd-a516-bb2535091674"/>
    <xsd:import namespace="ed62f4cc-5c15-4609-92d2-55b9ed5699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5ccdd-8676-4fcd-a516-bb2535091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62f4cc-5c15-4609-92d2-55b9ed5699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aa23ee7-48c5-401f-920f-b4509a0517a8}" ma:internalName="TaxCatchAll" ma:showField="CatchAllData" ma:web="ed62f4cc-5c15-4609-92d2-55b9ed5699a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a5ccdd-8676-4fcd-a516-bb2535091674">
      <Terms xmlns="http://schemas.microsoft.com/office/infopath/2007/PartnerControls"/>
    </lcf76f155ced4ddcb4097134ff3c332f>
    <TaxCatchAll xmlns="ed62f4cc-5c15-4609-92d2-55b9ed5699a9" xsi:nil="true"/>
  </documentManagement>
</p:properties>
</file>

<file path=customXml/itemProps1.xml><?xml version="1.0" encoding="utf-8"?>
<ds:datastoreItem xmlns:ds="http://schemas.openxmlformats.org/officeDocument/2006/customXml" ds:itemID="{19FCAC3A-19B7-4219-A2DD-DF45D76A8E78}"/>
</file>

<file path=customXml/itemProps2.xml><?xml version="1.0" encoding="utf-8"?>
<ds:datastoreItem xmlns:ds="http://schemas.openxmlformats.org/officeDocument/2006/customXml" ds:itemID="{FDA8A3F4-3578-486F-A237-2783EF7C0A6D}"/>
</file>

<file path=customXml/itemProps3.xml><?xml version="1.0" encoding="utf-8"?>
<ds:datastoreItem xmlns:ds="http://schemas.openxmlformats.org/officeDocument/2006/customXml" ds:itemID="{5D8BC11B-FAEA-49D4-81C2-E81E33B634C4}"/>
</file>

<file path=docProps/app.xml><?xml version="1.0" encoding="utf-8"?>
<Properties xmlns="http://schemas.openxmlformats.org/officeDocument/2006/extended-properties" xmlns:vt="http://schemas.openxmlformats.org/officeDocument/2006/docPropsVTypes">
  <Template>VWN_PPT_V2.potx</Template>
  <TotalTime>1693</TotalTime>
  <Words>861</Words>
  <Application>Microsoft Office PowerPoint</Application>
  <PresentationFormat>Diavoorstelling (4:3)</PresentationFormat>
  <Paragraphs>129</Paragraphs>
  <Slides>11</Slides>
  <Notes>4</Notes>
  <HiddenSlides>0</HiddenSlides>
  <MMClips>0</MMClips>
  <ScaleCrop>false</ScaleCrop>
  <HeadingPairs>
    <vt:vector size="6" baseType="variant">
      <vt:variant>
        <vt:lpstr>Gebruikte lettertypen</vt:lpstr>
      </vt:variant>
      <vt:variant>
        <vt:i4>11</vt:i4>
      </vt:variant>
      <vt:variant>
        <vt:lpstr>Thema</vt:lpstr>
      </vt:variant>
      <vt:variant>
        <vt:i4>3</vt:i4>
      </vt:variant>
      <vt:variant>
        <vt:lpstr>Diatitels</vt:lpstr>
      </vt:variant>
      <vt:variant>
        <vt:i4>11</vt:i4>
      </vt:variant>
    </vt:vector>
  </HeadingPairs>
  <TitlesOfParts>
    <vt:vector size="25" baseType="lpstr">
      <vt:lpstr>ＭＳ Ｐゴシック</vt:lpstr>
      <vt:lpstr>Arial</vt:lpstr>
      <vt:lpstr>Calibri</vt:lpstr>
      <vt:lpstr>Cordia New</vt:lpstr>
      <vt:lpstr>DejaVu LGC Sans</vt:lpstr>
      <vt:lpstr>DejaVu Sans</vt:lpstr>
      <vt:lpstr>Franklin Gothic Book</vt:lpstr>
      <vt:lpstr>Symbol</vt:lpstr>
      <vt:lpstr>Tahoma</vt:lpstr>
      <vt:lpstr>Times New Roman</vt:lpstr>
      <vt:lpstr>Wingdings</vt:lpstr>
      <vt:lpstr>Office Theme</vt:lpstr>
      <vt:lpstr>Office Theme</vt:lpstr>
      <vt:lpstr>Office Theme</vt:lpstr>
      <vt:lpstr>PowerPoint-presentatie</vt:lpstr>
      <vt:lpstr>PowerPoint-presentatie</vt:lpstr>
      <vt:lpstr>Vluchtelingenwerk Vlaanderen </vt:lpstr>
      <vt:lpstr>PowerPoint-presentatie</vt:lpstr>
      <vt:lpstr>PowerPoint-presentatie</vt:lpstr>
      <vt:lpstr>PowerPoint-presentatie</vt:lpstr>
      <vt:lpstr>PowerPoint-presentatie</vt:lpstr>
      <vt:lpstr>PowerPoint-presentatie</vt:lpstr>
      <vt:lpstr>PowerPoint-presentatie</vt:lpstr>
      <vt:lpstr>PowerPoint-presentatie</vt:lpstr>
      <vt:lpstr>Meer info? </vt:lpstr>
    </vt:vector>
  </TitlesOfParts>
  <Company>Studio Stennis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Ivo Mulder</dc:creator>
  <dc:description/>
  <cp:lastModifiedBy>Paulien Natens</cp:lastModifiedBy>
  <cp:revision>60</cp:revision>
  <dcterms:created xsi:type="dcterms:W3CDTF">2013-06-06T13:41:16Z</dcterms:created>
  <dcterms:modified xsi:type="dcterms:W3CDTF">2023-06-06T15:26:28Z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Studio Stennis</vt:lpwstr>
  </property>
  <property fmtid="{D5CDD505-2E9C-101B-9397-08002B2CF9AE}" pid="4" name="PresentationFormat">
    <vt:lpwstr>On-screen Show (4:3)</vt:lpwstr>
  </property>
  <property fmtid="{D5CDD505-2E9C-101B-9397-08002B2CF9AE}" pid="5" name="Slides">
    <vt:i4>17</vt:i4>
  </property>
  <property fmtid="{D5CDD505-2E9C-101B-9397-08002B2CF9AE}" pid="6" name="ContentTypeId">
    <vt:lpwstr>0x0101002487300EDA16D44F97378C8477BDE258</vt:lpwstr>
  </property>
</Properties>
</file>